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6" r:id="rId3"/>
    <p:sldId id="296" r:id="rId4"/>
    <p:sldId id="293" r:id="rId5"/>
    <p:sldId id="267" r:id="rId6"/>
    <p:sldId id="268" r:id="rId7"/>
    <p:sldId id="257" r:id="rId8"/>
    <p:sldId id="258" r:id="rId9"/>
    <p:sldId id="297" r:id="rId10"/>
    <p:sldId id="298" r:id="rId11"/>
    <p:sldId id="259" r:id="rId12"/>
    <p:sldId id="299"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34">
          <p15:clr>
            <a:srgbClr val="A4A3A4"/>
          </p15:clr>
        </p15:guide>
        <p15:guide id="3" orient="horz" pos="913">
          <p15:clr>
            <a:srgbClr val="A4A3A4"/>
          </p15:clr>
        </p15:guide>
        <p15:guide id="4" orient="horz" pos="1360">
          <p15:clr>
            <a:srgbClr val="A4A3A4"/>
          </p15:clr>
        </p15:guide>
        <p15:guide id="5" orient="horz" pos="2948">
          <p15:clr>
            <a:srgbClr val="A4A3A4"/>
          </p15:clr>
        </p15:guide>
        <p15:guide id="6" orient="horz" pos="4227">
          <p15:clr>
            <a:srgbClr val="A4A3A4"/>
          </p15:clr>
        </p15:guide>
        <p15:guide id="7" orient="horz" pos="1250">
          <p15:clr>
            <a:srgbClr val="A4A3A4"/>
          </p15:clr>
        </p15:guide>
        <p15:guide id="8" orient="horz" pos="3139">
          <p15:clr>
            <a:srgbClr val="A4A3A4"/>
          </p15:clr>
        </p15:guide>
        <p15:guide id="9" pos="5509">
          <p15:clr>
            <a:srgbClr val="A4A3A4"/>
          </p15:clr>
        </p15:guide>
        <p15:guide id="10" pos="2322">
          <p15:clr>
            <a:srgbClr val="A4A3A4"/>
          </p15:clr>
        </p15:guide>
        <p15:guide id="11" pos="2548">
          <p15:clr>
            <a:srgbClr val="A4A3A4"/>
          </p15:clr>
        </p15:guide>
        <p15:guide id="12" pos="2095">
          <p15:clr>
            <a:srgbClr val="A4A3A4"/>
          </p15:clr>
        </p15:guide>
        <p15:guide id="13" pos="2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0485" autoAdjust="0"/>
  </p:normalViewPr>
  <p:slideViewPr>
    <p:cSldViewPr showGuides="1">
      <p:cViewPr varScale="1">
        <p:scale>
          <a:sx n="104" d="100"/>
          <a:sy n="104" d="100"/>
        </p:scale>
        <p:origin x="2052" y="96"/>
      </p:cViewPr>
      <p:guideLst>
        <p:guide orient="horz" pos="2160"/>
        <p:guide orient="horz" pos="1134"/>
        <p:guide orient="horz" pos="913"/>
        <p:guide orient="horz" pos="1360"/>
        <p:guide orient="horz" pos="2948"/>
        <p:guide orient="horz" pos="4227"/>
        <p:guide orient="horz" pos="1250"/>
        <p:guide orient="horz" pos="3139"/>
        <p:guide pos="5509"/>
        <p:guide pos="2322"/>
        <p:guide pos="2548"/>
        <p:guide pos="2095"/>
        <p:guide pos="2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294" tIns="45647" rIns="91294" bIns="45647" rtlCol="0"/>
          <a:lstStyle>
            <a:lvl1pPr algn="r">
              <a:defRPr sz="1200"/>
            </a:lvl1pPr>
          </a:lstStyle>
          <a:p>
            <a:fld id="{04DE4576-690F-43C1-80A4-C4B0A3C6AB86}" type="datetimeFigureOut">
              <a:rPr lang="en-US" smtClean="0"/>
              <a:t>2/5/2020</a:t>
            </a:fld>
            <a:endParaRPr lang="en-US"/>
          </a:p>
        </p:txBody>
      </p:sp>
      <p:sp>
        <p:nvSpPr>
          <p:cNvPr id="4" name="Footer Placeholder 3"/>
          <p:cNvSpPr>
            <a:spLocks noGrp="1"/>
          </p:cNvSpPr>
          <p:nvPr>
            <p:ph type="ftr" sz="quarter" idx="2"/>
          </p:nvPr>
        </p:nvSpPr>
        <p:spPr>
          <a:xfrm>
            <a:off x="1" y="9428584"/>
            <a:ext cx="2945659" cy="496332"/>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294" tIns="45647" rIns="91294" bIns="45647" rtlCol="0" anchor="b"/>
          <a:lstStyle>
            <a:lvl1pPr algn="r">
              <a:defRPr sz="1200"/>
            </a:lvl1pPr>
          </a:lstStyle>
          <a:p>
            <a:fld id="{C82D64BA-5F2F-4517-B5BC-C9EED6523D9B}" type="slidenum">
              <a:rPr lang="en-US" smtClean="0"/>
              <a:t>‹#›</a:t>
            </a:fld>
            <a:endParaRPr lang="en-US"/>
          </a:p>
        </p:txBody>
      </p:sp>
    </p:spTree>
    <p:extLst>
      <p:ext uri="{BB962C8B-B14F-4D97-AF65-F5344CB8AC3E}">
        <p14:creationId xmlns:p14="http://schemas.microsoft.com/office/powerpoint/2010/main" val="1643178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vl1pPr>
          </a:lstStyle>
          <a:p>
            <a:fld id="{891B0809-C4D8-4FE2-AA0A-8C7E5AF1AFC4}" type="datetimeFigureOut">
              <a:rPr lang="en-GB" smtClean="0"/>
              <a:t>05/02/2020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94" tIns="45647" rIns="91294" bIns="45647"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vl1pPr>
          </a:lstStyle>
          <a:p>
            <a:fld id="{0F5F3B4C-156E-4EE3-9C68-1DFFFD55A2A2}" type="slidenum">
              <a:rPr lang="en-GB" smtClean="0"/>
              <a:t>‹#›</a:t>
            </a:fld>
            <a:endParaRPr lang="en-GB"/>
          </a:p>
        </p:txBody>
      </p:sp>
    </p:spTree>
    <p:extLst>
      <p:ext uri="{BB962C8B-B14F-4D97-AF65-F5344CB8AC3E}">
        <p14:creationId xmlns:p14="http://schemas.microsoft.com/office/powerpoint/2010/main" val="175347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9" name="Picture 2" descr="U:\The Danish Institute for Human Rights\Jobs\3767_PowerPoint slide samling\Received\Work\IMR_PP_Baggrun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520" y="-1"/>
            <a:ext cx="9167520" cy="687564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rot="16200000">
            <a:off x="-443137" y="6414863"/>
            <a:ext cx="634753" cy="251521"/>
          </a:xfrm>
        </p:spPr>
        <p:txBody>
          <a:bodyPr/>
          <a:lstStyle>
            <a:lvl1pPr>
              <a:defRPr>
                <a:solidFill>
                  <a:schemeClr val="bg1">
                    <a:lumMod val="75000"/>
                  </a:schemeClr>
                </a:solidFill>
              </a:defRPr>
            </a:lvl1pPr>
          </a:lstStyle>
          <a:p>
            <a:fld id="{B3F6EC0E-DF38-4385-8062-08D6E4812672}" type="datetimeFigureOut">
              <a:rPr lang="da-DK" smtClean="0"/>
              <a:pPr/>
              <a:t>05-02-2020</a:t>
            </a:fld>
            <a:endParaRPr lang="da-DK"/>
          </a:p>
        </p:txBody>
      </p:sp>
      <p:sp>
        <p:nvSpPr>
          <p:cNvPr id="5" name="Footer Placeholder 4"/>
          <p:cNvSpPr>
            <a:spLocks noGrp="1"/>
          </p:cNvSpPr>
          <p:nvPr>
            <p:ph type="ftr" sz="quarter" idx="11"/>
          </p:nvPr>
        </p:nvSpPr>
        <p:spPr>
          <a:xfrm rot="16200000">
            <a:off x="-711101" y="5483275"/>
            <a:ext cx="1181201" cy="241002"/>
          </a:xfrm>
        </p:spPr>
        <p:txBody>
          <a:bodyPr/>
          <a:lstStyle>
            <a:lvl1pPr>
              <a:defRPr>
                <a:solidFill>
                  <a:schemeClr val="bg1">
                    <a:lumMod val="75000"/>
                  </a:schemeClr>
                </a:solidFill>
              </a:defRPr>
            </a:lvl1pPr>
          </a:lstStyle>
          <a:p>
            <a:endParaRPr lang="da-DK"/>
          </a:p>
        </p:txBody>
      </p:sp>
      <p:sp>
        <p:nvSpPr>
          <p:cNvPr id="6" name="Slide Number Placeholder 5"/>
          <p:cNvSpPr>
            <a:spLocks noGrp="1"/>
          </p:cNvSpPr>
          <p:nvPr>
            <p:ph type="sldNum" sz="quarter" idx="12"/>
          </p:nvPr>
        </p:nvSpPr>
        <p:spPr>
          <a:xfrm rot="16200000">
            <a:off x="-271005" y="4709953"/>
            <a:ext cx="301009" cy="241002"/>
          </a:xfrm>
        </p:spPr>
        <p:txBody>
          <a:bodyPr/>
          <a:lstStyle>
            <a:lvl1pPr>
              <a:defRPr>
                <a:solidFill>
                  <a:schemeClr val="bg1">
                    <a:lumMod val="75000"/>
                  </a:schemeClr>
                </a:solidFill>
              </a:defRPr>
            </a:lvl1pPr>
          </a:lstStyle>
          <a:p>
            <a:fld id="{B25DFD96-DEDB-48AB-9EA6-F83BB8F182AF}" type="slidenum">
              <a:rPr lang="da-DK" smtClean="0"/>
              <a:pPr/>
              <a:t>‹#›</a:t>
            </a:fld>
            <a:endParaRPr lang="da-DK"/>
          </a:p>
        </p:txBody>
      </p:sp>
      <p:sp>
        <p:nvSpPr>
          <p:cNvPr id="13" name="Text Placeholder 12"/>
          <p:cNvSpPr>
            <a:spLocks noGrp="1"/>
          </p:cNvSpPr>
          <p:nvPr>
            <p:ph type="body" sz="quarter" idx="14"/>
          </p:nvPr>
        </p:nvSpPr>
        <p:spPr>
          <a:xfrm>
            <a:off x="3686175" y="1984375"/>
            <a:ext cx="5059363" cy="4715021"/>
          </a:xfrm>
          <a:noFill/>
        </p:spPr>
        <p:txBody>
          <a:bodyPr/>
          <a:lstStyle>
            <a:lvl1pPr marL="0">
              <a:lnSpc>
                <a:spcPct val="96000"/>
              </a:lnSpc>
              <a:defRPr sz="2600" cap="all" baseline="0">
                <a:solidFill>
                  <a:schemeClr val="tx1"/>
                </a:solidFill>
              </a:defRPr>
            </a:lvl1pPr>
          </a:lstStyle>
          <a:p>
            <a:pPr lvl="0"/>
            <a:r>
              <a:rPr lang="en-US"/>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088" y="-320"/>
            <a:ext cx="2880366" cy="1440183"/>
          </a:xfrm>
          <a:prstGeom prst="rect">
            <a:avLst/>
          </a:prstGeom>
        </p:spPr>
      </p:pic>
      <p:sp>
        <p:nvSpPr>
          <p:cNvPr id="3" name="Rectangle 2"/>
          <p:cNvSpPr/>
          <p:nvPr userDrawn="1"/>
        </p:nvSpPr>
        <p:spPr>
          <a:xfrm>
            <a:off x="3686175" y="1800225"/>
            <a:ext cx="5059363"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ctangle 11"/>
          <p:cNvSpPr/>
          <p:nvPr userDrawn="1"/>
        </p:nvSpPr>
        <p:spPr>
          <a:xfrm>
            <a:off x="3686175" y="6699396"/>
            <a:ext cx="5059363"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xt Placeholder 8"/>
          <p:cNvSpPr>
            <a:spLocks noGrp="1"/>
          </p:cNvSpPr>
          <p:nvPr>
            <p:ph type="body" sz="quarter" idx="15"/>
          </p:nvPr>
        </p:nvSpPr>
        <p:spPr>
          <a:xfrm>
            <a:off x="446087" y="1800224"/>
            <a:ext cx="2879725" cy="5057775"/>
          </a:xfrm>
          <a:noFill/>
        </p:spPr>
        <p:txBody>
          <a:bodyPr vert="horz" lIns="0" tIns="324000" rIns="0" bIns="0" rtlCol="0">
            <a:noAutofit/>
          </a:bodyPr>
          <a:lstStyle>
            <a:lvl1pPr>
              <a:defRPr lang="en-US" sz="4200" smtClean="0"/>
            </a:lvl1pPr>
            <a:lvl2pPr>
              <a:defRPr lang="en-US" sz="2600" smtClean="0"/>
            </a:lvl2pPr>
            <a:lvl3pPr>
              <a:defRPr lang="en-US" sz="2600" smtClean="0"/>
            </a:lvl3pPr>
            <a:lvl4pPr>
              <a:defRPr lang="en-US" sz="2600" smtClean="0"/>
            </a:lvl4pPr>
            <a:lvl5pPr>
              <a:defRPr lang="da-DK" sz="2600"/>
            </a:lvl5pPr>
          </a:lstStyle>
          <a:p>
            <a:pPr lvl="0">
              <a:lnSpc>
                <a:spcPct val="79000"/>
              </a:lnSpc>
            </a:pPr>
            <a:r>
              <a:rPr lang="en-US"/>
              <a:t>Click to edit Master text styles</a:t>
            </a:r>
          </a:p>
        </p:txBody>
      </p:sp>
    </p:spTree>
    <p:extLst>
      <p:ext uri="{BB962C8B-B14F-4D97-AF65-F5344CB8AC3E}">
        <p14:creationId xmlns:p14="http://schemas.microsoft.com/office/powerpoint/2010/main" val="75910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da-DK"/>
          </a:p>
        </p:txBody>
      </p:sp>
      <p:sp>
        <p:nvSpPr>
          <p:cNvPr id="3" name="Content Placeholder 2"/>
          <p:cNvSpPr>
            <a:spLocks noGrp="1"/>
          </p:cNvSpPr>
          <p:nvPr>
            <p:ph idx="1"/>
          </p:nvPr>
        </p:nvSpPr>
        <p:spPr>
          <a:xfrm>
            <a:off x="3686175" y="1980225"/>
            <a:ext cx="5059364" cy="4730138"/>
          </a:xfrm>
          <a:noFill/>
        </p:spPr>
        <p:txBody>
          <a:bodyPr tIns="90000"/>
          <a:lstStyle>
            <a:lvl1pPr marL="0">
              <a:defRPr sz="2600" cap="all" baseline="0">
                <a:solidFill>
                  <a:schemeClr val="tx1"/>
                </a:solidFill>
              </a:defRPr>
            </a:lvl1pPr>
            <a:lvl2pPr marL="0">
              <a:defRPr>
                <a:solidFill>
                  <a:schemeClr val="tx1"/>
                </a:solidFill>
              </a:defRPr>
            </a:lvl2pPr>
            <a:lvl3pPr marL="0">
              <a:defRPr>
                <a:solidFill>
                  <a:schemeClr val="tx1"/>
                </a:solidFill>
              </a:defRPr>
            </a:lvl3pPr>
            <a:lvl4pPr marL="0">
              <a:defRPr>
                <a:solidFill>
                  <a:schemeClr val="tx1"/>
                </a:solidFill>
              </a:defRPr>
            </a:lvl4pPr>
            <a:lvl5pPr marL="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B3F6EC0E-DF38-4385-8062-08D6E4812672}" type="datetimeFigureOut">
              <a:rPr lang="da-DK" smtClean="0"/>
              <a:t>05-02-2020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25DFD96-DEDB-48AB-9EA6-F83BB8F182AF}" type="slidenum">
              <a:rPr lang="da-DK" smtClean="0"/>
              <a:t>‹#›</a:t>
            </a:fld>
            <a:endParaRPr lang="da-DK"/>
          </a:p>
        </p:txBody>
      </p:sp>
      <p:sp>
        <p:nvSpPr>
          <p:cNvPr id="9" name="Text Placeholder 8"/>
          <p:cNvSpPr>
            <a:spLocks noGrp="1"/>
          </p:cNvSpPr>
          <p:nvPr>
            <p:ph type="body" sz="quarter" idx="14"/>
          </p:nvPr>
        </p:nvSpPr>
        <p:spPr>
          <a:xfrm>
            <a:off x="446087" y="1800224"/>
            <a:ext cx="2879725" cy="5057775"/>
          </a:xfrm>
          <a:noFill/>
        </p:spPr>
        <p:txBody>
          <a:bodyPr vert="horz" lIns="0" tIns="324000" rIns="0" bIns="0" rtlCol="0">
            <a:noAutofit/>
          </a:bodyPr>
          <a:lstStyle>
            <a:lvl1pPr>
              <a:defRPr lang="en-US" sz="4200" smtClean="0"/>
            </a:lvl1pPr>
            <a:lvl2pPr>
              <a:defRPr lang="en-US" sz="2600" smtClean="0"/>
            </a:lvl2pPr>
            <a:lvl3pPr>
              <a:defRPr lang="en-US" sz="2600" smtClean="0"/>
            </a:lvl3pPr>
            <a:lvl4pPr>
              <a:defRPr lang="en-US" sz="2600" smtClean="0"/>
            </a:lvl4pPr>
            <a:lvl5pPr>
              <a:defRPr lang="da-DK" sz="2600"/>
            </a:lvl5pPr>
          </a:lstStyle>
          <a:p>
            <a:pPr lvl="0">
              <a:lnSpc>
                <a:spcPct val="79000"/>
              </a:lnSpc>
            </a:pPr>
            <a:r>
              <a:rPr lang="en-US"/>
              <a:t>Click to edit Master text styles</a:t>
            </a:r>
          </a:p>
        </p:txBody>
      </p:sp>
      <p:sp>
        <p:nvSpPr>
          <p:cNvPr id="8" name="TextBox 20"/>
          <p:cNvSpPr txBox="1">
            <a:spLocks noChangeArrowheads="1"/>
          </p:cNvSpPr>
          <p:nvPr userDrawn="1"/>
        </p:nvSpPr>
        <p:spPr bwMode="auto">
          <a:xfrm>
            <a:off x="9252520" y="2172955"/>
            <a:ext cx="1668463"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dirty="0">
                <a:solidFill>
                  <a:schemeClr val="bg1"/>
                </a:solidFill>
              </a:rPr>
              <a:t>Go</a:t>
            </a:r>
            <a:r>
              <a:rPr lang="da-DK" sz="1000" b="1" baseline="0" dirty="0">
                <a:solidFill>
                  <a:schemeClr val="bg1"/>
                </a:solidFill>
              </a:rPr>
              <a:t> from Heading to bodytext:</a:t>
            </a:r>
            <a:endParaRPr lang="da-DK" sz="1000" dirty="0">
              <a:solidFill>
                <a:schemeClr val="bg1"/>
              </a:solidFill>
            </a:endParaRPr>
          </a:p>
          <a:p>
            <a:pPr algn="l" eaLnBrk="1" hangingPunct="1">
              <a:spcBef>
                <a:spcPct val="50000"/>
              </a:spcBef>
            </a:pPr>
            <a:r>
              <a:rPr lang="da-DK" sz="1000" dirty="0">
                <a:solidFill>
                  <a:schemeClr val="bg1"/>
                </a:solidFill>
              </a:rPr>
              <a:t>Use ‘Decrease / Increase </a:t>
            </a:r>
            <a:br>
              <a:rPr lang="da-DK" sz="1000" dirty="0">
                <a:solidFill>
                  <a:schemeClr val="bg1"/>
                </a:solidFill>
              </a:rPr>
            </a:br>
            <a:r>
              <a:rPr lang="da-DK" sz="1000" dirty="0">
                <a:solidFill>
                  <a:schemeClr val="bg1"/>
                </a:solidFill>
              </a:rPr>
              <a:t>indent’ in order to use the various levels.</a:t>
            </a:r>
          </a:p>
          <a:p>
            <a:pPr algn="l" eaLnBrk="1" hangingPunct="1">
              <a:spcBef>
                <a:spcPct val="50000"/>
              </a:spcBef>
            </a:pPr>
            <a:r>
              <a:rPr lang="da-DK" sz="1000" baseline="0" dirty="0">
                <a:solidFill>
                  <a:schemeClr val="bg1"/>
                </a:solidFill>
              </a:rPr>
              <a:t>. </a:t>
            </a:r>
          </a:p>
          <a:p>
            <a:pPr algn="l" eaLnBrk="1" hangingPunct="1">
              <a:spcBef>
                <a:spcPct val="50000"/>
              </a:spcBef>
            </a:pPr>
            <a:r>
              <a:rPr lang="da-DK" sz="1000" baseline="0" dirty="0">
                <a:solidFill>
                  <a:schemeClr val="bg1"/>
                </a:solidFill>
              </a:rPr>
              <a:t> </a:t>
            </a:r>
            <a:endParaRPr lang="da-DK" sz="1000" dirty="0">
              <a:solidFill>
                <a:schemeClr val="bg1"/>
              </a:solidFill>
            </a:endParaRPr>
          </a:p>
        </p:txBody>
      </p:sp>
      <p:grpSp>
        <p:nvGrpSpPr>
          <p:cNvPr id="10" name="Group 2"/>
          <p:cNvGrpSpPr>
            <a:grpSpLocks/>
          </p:cNvGrpSpPr>
          <p:nvPr userDrawn="1"/>
        </p:nvGrpSpPr>
        <p:grpSpPr bwMode="auto">
          <a:xfrm>
            <a:off x="9252520" y="3181350"/>
            <a:ext cx="1030287" cy="247650"/>
            <a:chOff x="-1114425" y="694586"/>
            <a:chExt cx="1030287" cy="248107"/>
          </a:xfrm>
        </p:grpSpPr>
        <p:pic>
          <p:nvPicPr>
            <p:cNvPr id="11" name="Picture 10"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706437"/>
              <a:ext cx="428625"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704850"/>
              <a:ext cx="447675"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909638" y="696177"/>
              <a:ext cx="246063" cy="2465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da-DK"/>
            </a:p>
          </p:txBody>
        </p:sp>
        <p:sp>
          <p:nvSpPr>
            <p:cNvPr id="14" name="Oval 13"/>
            <p:cNvSpPr/>
            <p:nvPr/>
          </p:nvSpPr>
          <p:spPr>
            <a:xfrm>
              <a:off x="-531813" y="694586"/>
              <a:ext cx="246063" cy="2465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da-DK"/>
            </a:p>
          </p:txBody>
        </p:sp>
      </p:grpSp>
    </p:spTree>
    <p:extLst>
      <p:ext uri="{BB962C8B-B14F-4D97-AF65-F5344CB8AC3E}">
        <p14:creationId xmlns:p14="http://schemas.microsoft.com/office/powerpoint/2010/main" val="20236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da-DK"/>
          </a:p>
        </p:txBody>
      </p:sp>
      <p:sp>
        <p:nvSpPr>
          <p:cNvPr id="3" name="Content Placeholder 2"/>
          <p:cNvSpPr>
            <a:spLocks noGrp="1"/>
          </p:cNvSpPr>
          <p:nvPr>
            <p:ph idx="1"/>
          </p:nvPr>
        </p:nvSpPr>
        <p:spPr>
          <a:xfrm>
            <a:off x="3686175" y="1980225"/>
            <a:ext cx="5059364" cy="4730138"/>
          </a:xfrm>
          <a:noFill/>
        </p:spPr>
        <p:txBody>
          <a:bodyPr tIns="90000"/>
          <a:lstStyle>
            <a:lvl1pPr marL="0">
              <a:defRPr sz="2600" cap="all" baseline="0">
                <a:solidFill>
                  <a:schemeClr val="tx1"/>
                </a:solidFill>
              </a:defRPr>
            </a:lvl1pPr>
            <a:lvl2pPr marL="0">
              <a:defRPr>
                <a:solidFill>
                  <a:schemeClr val="tx1"/>
                </a:solidFill>
              </a:defRPr>
            </a:lvl2pPr>
            <a:lvl3pPr marL="0">
              <a:defRPr>
                <a:solidFill>
                  <a:schemeClr val="tx1"/>
                </a:solidFill>
              </a:defRPr>
            </a:lvl3pPr>
            <a:lvl4pPr marL="0">
              <a:defRPr>
                <a:solidFill>
                  <a:schemeClr val="tx1"/>
                </a:solidFill>
              </a:defRPr>
            </a:lvl4pPr>
            <a:lvl5pPr marL="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B3F6EC0E-DF38-4385-8062-08D6E4812672}" type="datetimeFigureOut">
              <a:rPr lang="da-DK" smtClean="0"/>
              <a:t>05-02-2020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25DFD96-DEDB-48AB-9EA6-F83BB8F182AF}" type="slidenum">
              <a:rPr lang="da-DK" smtClean="0"/>
              <a:t>‹#›</a:t>
            </a:fld>
            <a:endParaRPr lang="da-DK"/>
          </a:p>
        </p:txBody>
      </p:sp>
      <p:sp>
        <p:nvSpPr>
          <p:cNvPr id="8" name="Picture Placeholder 7"/>
          <p:cNvSpPr>
            <a:spLocks noGrp="1"/>
          </p:cNvSpPr>
          <p:nvPr>
            <p:ph type="pic" sz="quarter" idx="15"/>
          </p:nvPr>
        </p:nvSpPr>
        <p:spPr>
          <a:xfrm>
            <a:off x="446087" y="1800225"/>
            <a:ext cx="2879725" cy="5057775"/>
          </a:xfrm>
        </p:spPr>
        <p:txBody>
          <a:bodyPr/>
          <a:lstStyle/>
          <a:p>
            <a:r>
              <a:rPr lang="en-US"/>
              <a:t>Click icon to add picture</a:t>
            </a:r>
            <a:endParaRPr lang="da-DK"/>
          </a:p>
        </p:txBody>
      </p:sp>
      <p:sp>
        <p:nvSpPr>
          <p:cNvPr id="10" name="TextBox 9"/>
          <p:cNvSpPr txBox="1"/>
          <p:nvPr userDrawn="1"/>
        </p:nvSpPr>
        <p:spPr>
          <a:xfrm>
            <a:off x="-1764704" y="3429000"/>
            <a:ext cx="1596669" cy="707886"/>
          </a:xfrm>
          <a:prstGeom prst="rect">
            <a:avLst/>
          </a:prstGeom>
          <a:noFill/>
        </p:spPr>
        <p:txBody>
          <a:bodyPr wrap="square" rtlCol="0">
            <a:spAutoFit/>
          </a:bodyPr>
          <a:lstStyle/>
          <a:p>
            <a:pPr algn="r"/>
            <a:r>
              <a:rPr lang="en-GB" sz="1000" b="1" dirty="0">
                <a:solidFill>
                  <a:schemeClr val="bg1"/>
                </a:solidFill>
              </a:rPr>
              <a:t>To add a picture:</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rPr>
              <a:t>Click the icon in the </a:t>
            </a:r>
            <a:r>
              <a:rPr lang="en-GB" sz="1000" dirty="0" err="1">
                <a:solidFill>
                  <a:schemeClr val="bg1"/>
                </a:solidFill>
              </a:rPr>
              <a:t>center</a:t>
            </a:r>
            <a:r>
              <a:rPr lang="en-GB" sz="1000" dirty="0">
                <a:solidFill>
                  <a:schemeClr val="bg1"/>
                </a:solidFill>
              </a:rPr>
              <a:t> of the frame.</a:t>
            </a:r>
          </a:p>
        </p:txBody>
      </p:sp>
      <p:sp>
        <p:nvSpPr>
          <p:cNvPr id="9" name="TextBox 20"/>
          <p:cNvSpPr txBox="1">
            <a:spLocks noChangeArrowheads="1"/>
          </p:cNvSpPr>
          <p:nvPr userDrawn="1"/>
        </p:nvSpPr>
        <p:spPr bwMode="auto">
          <a:xfrm>
            <a:off x="9252520" y="2172955"/>
            <a:ext cx="1668463"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dirty="0">
                <a:solidFill>
                  <a:schemeClr val="bg1"/>
                </a:solidFill>
              </a:rPr>
              <a:t>Go</a:t>
            </a:r>
            <a:r>
              <a:rPr lang="da-DK" sz="1000" b="1" baseline="0" dirty="0">
                <a:solidFill>
                  <a:schemeClr val="bg1"/>
                </a:solidFill>
              </a:rPr>
              <a:t> from Heading to bodytext:</a:t>
            </a:r>
            <a:endParaRPr lang="da-DK" sz="1000" dirty="0">
              <a:solidFill>
                <a:schemeClr val="bg1"/>
              </a:solidFill>
            </a:endParaRPr>
          </a:p>
          <a:p>
            <a:pPr algn="l" eaLnBrk="1" hangingPunct="1">
              <a:spcBef>
                <a:spcPct val="50000"/>
              </a:spcBef>
            </a:pPr>
            <a:r>
              <a:rPr lang="da-DK" sz="1000" dirty="0">
                <a:solidFill>
                  <a:schemeClr val="bg1"/>
                </a:solidFill>
              </a:rPr>
              <a:t>Use ‘Decrease / Increase </a:t>
            </a:r>
            <a:br>
              <a:rPr lang="da-DK" sz="1000" dirty="0">
                <a:solidFill>
                  <a:schemeClr val="bg1"/>
                </a:solidFill>
              </a:rPr>
            </a:br>
            <a:r>
              <a:rPr lang="da-DK" sz="1000" dirty="0">
                <a:solidFill>
                  <a:schemeClr val="bg1"/>
                </a:solidFill>
              </a:rPr>
              <a:t>indent’ in order to use the various levels.</a:t>
            </a:r>
          </a:p>
          <a:p>
            <a:pPr algn="l" eaLnBrk="1" hangingPunct="1">
              <a:spcBef>
                <a:spcPct val="50000"/>
              </a:spcBef>
            </a:pPr>
            <a:r>
              <a:rPr lang="da-DK" sz="1000" baseline="0" dirty="0">
                <a:solidFill>
                  <a:schemeClr val="bg1"/>
                </a:solidFill>
              </a:rPr>
              <a:t>. </a:t>
            </a:r>
          </a:p>
          <a:p>
            <a:pPr algn="l" eaLnBrk="1" hangingPunct="1">
              <a:spcBef>
                <a:spcPct val="50000"/>
              </a:spcBef>
            </a:pPr>
            <a:r>
              <a:rPr lang="da-DK" sz="1000" baseline="0" dirty="0">
                <a:solidFill>
                  <a:schemeClr val="bg1"/>
                </a:solidFill>
              </a:rPr>
              <a:t> </a:t>
            </a:r>
            <a:endParaRPr lang="da-DK" sz="1000" dirty="0">
              <a:solidFill>
                <a:schemeClr val="bg1"/>
              </a:solidFill>
            </a:endParaRPr>
          </a:p>
        </p:txBody>
      </p:sp>
      <p:grpSp>
        <p:nvGrpSpPr>
          <p:cNvPr id="11" name="Group 2"/>
          <p:cNvGrpSpPr>
            <a:grpSpLocks/>
          </p:cNvGrpSpPr>
          <p:nvPr userDrawn="1"/>
        </p:nvGrpSpPr>
        <p:grpSpPr bwMode="auto">
          <a:xfrm>
            <a:off x="9252520" y="3181350"/>
            <a:ext cx="1030287" cy="247650"/>
            <a:chOff x="-1114425" y="694586"/>
            <a:chExt cx="1030287" cy="248107"/>
          </a:xfrm>
        </p:grpSpPr>
        <p:pic>
          <p:nvPicPr>
            <p:cNvPr id="12" name="Picture 11"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706437"/>
              <a:ext cx="428625"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704850"/>
              <a:ext cx="447675"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909638" y="696177"/>
              <a:ext cx="246063" cy="2465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da-DK"/>
            </a:p>
          </p:txBody>
        </p:sp>
        <p:sp>
          <p:nvSpPr>
            <p:cNvPr id="15" name="Oval 14"/>
            <p:cNvSpPr/>
            <p:nvPr/>
          </p:nvSpPr>
          <p:spPr>
            <a:xfrm>
              <a:off x="-531813" y="694586"/>
              <a:ext cx="246063" cy="2465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da-DK"/>
            </a:p>
          </p:txBody>
        </p:sp>
      </p:grpSp>
    </p:spTree>
    <p:extLst>
      <p:ext uri="{BB962C8B-B14F-4D97-AF65-F5344CB8AC3E}">
        <p14:creationId xmlns:p14="http://schemas.microsoft.com/office/powerpoint/2010/main" val="267994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a:t>Click to edit Master title style</a:t>
            </a:r>
            <a:endParaRPr lang="da-DK" noProof="0"/>
          </a:p>
        </p:txBody>
      </p:sp>
      <p:sp>
        <p:nvSpPr>
          <p:cNvPr id="3" name="Content Placeholder 2"/>
          <p:cNvSpPr>
            <a:spLocks noGrp="1"/>
          </p:cNvSpPr>
          <p:nvPr>
            <p:ph idx="1"/>
          </p:nvPr>
        </p:nvSpPr>
        <p:spPr>
          <a:xfrm>
            <a:off x="446088" y="2158999"/>
            <a:ext cx="8299450" cy="4551363"/>
          </a:xfrm>
        </p:spPr>
        <p:txBody>
          <a:bodyPr tIns="0"/>
          <a:lstStyle>
            <a:lvl1pPr>
              <a:lnSpc>
                <a:spcPct val="96000"/>
              </a:lnSpc>
              <a:defRPr lang="fr-FR" sz="2000" kern="1200" cap="none" baseline="0" noProof="0" smtClean="0">
                <a:solidFill>
                  <a:schemeClr val="tx1"/>
                </a:solidFill>
                <a:latin typeface="+mn-lt"/>
                <a:ea typeface="+mn-ea"/>
                <a:cs typeface="+mn-cs"/>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4" name="Date Placeholder 3"/>
          <p:cNvSpPr>
            <a:spLocks noGrp="1"/>
          </p:cNvSpPr>
          <p:nvPr>
            <p:ph type="dt" sz="half" idx="10"/>
          </p:nvPr>
        </p:nvSpPr>
        <p:spPr/>
        <p:txBody>
          <a:bodyPr/>
          <a:lstStyle/>
          <a:p>
            <a:fld id="{B3F6EC0E-DF38-4385-8062-08D6E4812672}" type="datetimeFigureOut">
              <a:rPr lang="da-DK" noProof="0" smtClean="0"/>
              <a:t>05-02-2020</a:t>
            </a:fld>
            <a:endParaRPr lang="da-DK" noProof="0"/>
          </a:p>
        </p:txBody>
      </p:sp>
      <p:sp>
        <p:nvSpPr>
          <p:cNvPr id="5" name="Footer Placeholder 4"/>
          <p:cNvSpPr>
            <a:spLocks noGrp="1"/>
          </p:cNvSpPr>
          <p:nvPr>
            <p:ph type="ftr" sz="quarter" idx="11"/>
          </p:nvPr>
        </p:nvSpPr>
        <p:spPr/>
        <p:txBody>
          <a:bodyPr/>
          <a:lstStyle/>
          <a:p>
            <a:endParaRPr lang="da-DK" noProof="0"/>
          </a:p>
        </p:txBody>
      </p:sp>
      <p:sp>
        <p:nvSpPr>
          <p:cNvPr id="6" name="Slide Number Placeholder 5"/>
          <p:cNvSpPr>
            <a:spLocks noGrp="1"/>
          </p:cNvSpPr>
          <p:nvPr>
            <p:ph type="sldNum" sz="quarter" idx="12"/>
          </p:nvPr>
        </p:nvSpPr>
        <p:spPr/>
        <p:txBody>
          <a:bodyPr/>
          <a:lstStyle/>
          <a:p>
            <a:fld id="{B25DFD96-DEDB-48AB-9EA6-F83BB8F182AF}" type="slidenum">
              <a:rPr lang="da-DK" noProof="0" smtClean="0"/>
              <a:t>‹#›</a:t>
            </a:fld>
            <a:endParaRPr lang="da-DK" noProof="0"/>
          </a:p>
        </p:txBody>
      </p:sp>
    </p:spTree>
    <p:extLst>
      <p:ext uri="{BB962C8B-B14F-4D97-AF65-F5344CB8AC3E}">
        <p14:creationId xmlns:p14="http://schemas.microsoft.com/office/powerpoint/2010/main" val="371477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da-DK"/>
          </a:p>
        </p:txBody>
      </p:sp>
      <p:sp>
        <p:nvSpPr>
          <p:cNvPr id="4" name="Date Placeholder 3"/>
          <p:cNvSpPr>
            <a:spLocks noGrp="1"/>
          </p:cNvSpPr>
          <p:nvPr>
            <p:ph type="dt" sz="half" idx="10"/>
          </p:nvPr>
        </p:nvSpPr>
        <p:spPr/>
        <p:txBody>
          <a:bodyPr/>
          <a:lstStyle/>
          <a:p>
            <a:fld id="{B3F6EC0E-DF38-4385-8062-08D6E4812672}" type="datetimeFigureOut">
              <a:rPr lang="da-DK" smtClean="0"/>
              <a:t>05-02-2020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25DFD96-DEDB-48AB-9EA6-F83BB8F182AF}" type="slidenum">
              <a:rPr lang="da-DK" smtClean="0"/>
              <a:t>‹#›</a:t>
            </a:fld>
            <a:endParaRPr lang="da-DK"/>
          </a:p>
        </p:txBody>
      </p:sp>
      <p:sp>
        <p:nvSpPr>
          <p:cNvPr id="8" name="Content Placeholder 7"/>
          <p:cNvSpPr>
            <a:spLocks noGrp="1"/>
          </p:cNvSpPr>
          <p:nvPr>
            <p:ph sz="quarter" idx="13"/>
          </p:nvPr>
        </p:nvSpPr>
        <p:spPr>
          <a:xfrm>
            <a:off x="1115616" y="1800225"/>
            <a:ext cx="2210197" cy="5057775"/>
          </a:xfrm>
        </p:spPr>
        <p:txBody>
          <a:bodyPr tIns="468000">
            <a:noAutofit/>
          </a:bodyPr>
          <a:lstStyle>
            <a:lvl1pPr marL="0">
              <a:lnSpc>
                <a:spcPct val="100000"/>
              </a:lnSpc>
              <a:defRPr sz="2000" cap="none" baseline="0"/>
            </a:lvl1pPr>
            <a:lvl2pPr marL="198000">
              <a:lnSpc>
                <a:spcPct val="96000"/>
              </a:lnSpc>
              <a:defRPr sz="2600"/>
            </a:lvl2pPr>
            <a:lvl3pPr marL="198000">
              <a:lnSpc>
                <a:spcPct val="96000"/>
              </a:lnSpc>
              <a:defRPr sz="2600"/>
            </a:lvl3pPr>
            <a:lvl4pPr marL="198000">
              <a:lnSpc>
                <a:spcPct val="96000"/>
              </a:lnSpc>
              <a:defRPr sz="2600"/>
            </a:lvl4pPr>
            <a:lvl5pPr marL="198000">
              <a:lnSpc>
                <a:spcPct val="96000"/>
              </a:lnSpc>
              <a:defRPr sz="2600"/>
            </a:lvl5pPr>
          </a:lstStyle>
          <a:p>
            <a:pPr lvl="0"/>
            <a:r>
              <a:rPr lang="en-US"/>
              <a:t>Click to edit Master text styles</a:t>
            </a:r>
          </a:p>
        </p:txBody>
      </p:sp>
      <p:sp>
        <p:nvSpPr>
          <p:cNvPr id="11" name="Text Placeholder 10"/>
          <p:cNvSpPr>
            <a:spLocks noGrp="1"/>
          </p:cNvSpPr>
          <p:nvPr>
            <p:ph type="body" sz="quarter" idx="14" hasCustomPrompt="1"/>
          </p:nvPr>
        </p:nvSpPr>
        <p:spPr>
          <a:xfrm rot="10800000">
            <a:off x="529978" y="1907003"/>
            <a:ext cx="598488" cy="1025874"/>
          </a:xfrm>
          <a:noFill/>
        </p:spPr>
        <p:txBody>
          <a:bodyPr tIns="0" anchor="t">
            <a:noAutofit/>
          </a:bodyPr>
          <a:lstStyle>
            <a:lvl1pPr marL="0">
              <a:defRPr sz="10000" b="1"/>
            </a:lvl1pPr>
            <a:lvl2pPr marL="0">
              <a:defRPr/>
            </a:lvl2pPr>
            <a:lvl3pPr marL="0">
              <a:defRPr/>
            </a:lvl3pPr>
            <a:lvl4pPr marL="0">
              <a:defRPr/>
            </a:lvl4pPr>
            <a:lvl5pPr marL="0">
              <a:defRPr/>
            </a:lvl5pPr>
          </a:lstStyle>
          <a:p>
            <a:pPr lvl="0"/>
            <a:r>
              <a:rPr lang="da-DK"/>
              <a:t>“</a:t>
            </a:r>
          </a:p>
        </p:txBody>
      </p:sp>
      <p:sp>
        <p:nvSpPr>
          <p:cNvPr id="10" name="Picture Placeholder 9"/>
          <p:cNvSpPr>
            <a:spLocks noGrp="1"/>
          </p:cNvSpPr>
          <p:nvPr>
            <p:ph type="pic" sz="quarter" idx="15"/>
          </p:nvPr>
        </p:nvSpPr>
        <p:spPr>
          <a:xfrm>
            <a:off x="3686175" y="1979613"/>
            <a:ext cx="5059363" cy="4730750"/>
          </a:xfrm>
        </p:spPr>
        <p:txBody>
          <a:bodyPr/>
          <a:lstStyle/>
          <a:p>
            <a:r>
              <a:rPr lang="en-US"/>
              <a:t>Click icon to add picture</a:t>
            </a:r>
            <a:endParaRPr lang="da-DK"/>
          </a:p>
        </p:txBody>
      </p:sp>
      <p:sp>
        <p:nvSpPr>
          <p:cNvPr id="13" name="TextBox 12"/>
          <p:cNvSpPr txBox="1"/>
          <p:nvPr userDrawn="1"/>
        </p:nvSpPr>
        <p:spPr>
          <a:xfrm>
            <a:off x="9157792" y="1795654"/>
            <a:ext cx="1596669" cy="707886"/>
          </a:xfrm>
          <a:prstGeom prst="rect">
            <a:avLst/>
          </a:prstGeom>
          <a:noFill/>
        </p:spPr>
        <p:txBody>
          <a:bodyPr wrap="square" rtlCol="0">
            <a:spAutoFit/>
          </a:bodyPr>
          <a:lstStyle/>
          <a:p>
            <a:pPr algn="l"/>
            <a:r>
              <a:rPr lang="en-GB" sz="1000" b="1">
                <a:solidFill>
                  <a:schemeClr val="bg1"/>
                </a:solidFill>
              </a:rPr>
              <a:t>To add a picture:</a:t>
            </a:r>
          </a:p>
          <a:p>
            <a:pPr algn="l"/>
            <a:endParaRPr lang="en-GB" sz="1000" b="1">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Click the icon in the center of the frame.</a:t>
            </a:r>
            <a:r>
              <a:rPr lang="en-GB" sz="1000" baseline="0">
                <a:solidFill>
                  <a:schemeClr val="bg1"/>
                </a:solidFill>
              </a:rPr>
              <a:t> </a:t>
            </a:r>
            <a:endParaRPr lang="en-GB" sz="1000">
              <a:solidFill>
                <a:schemeClr val="bg1"/>
              </a:solidFill>
            </a:endParaRPr>
          </a:p>
        </p:txBody>
      </p:sp>
    </p:spTree>
    <p:extLst>
      <p:ext uri="{BB962C8B-B14F-4D97-AF65-F5344CB8AC3E}">
        <p14:creationId xmlns:p14="http://schemas.microsoft.com/office/powerpoint/2010/main" val="34913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da-DK"/>
          </a:p>
        </p:txBody>
      </p:sp>
      <p:sp>
        <p:nvSpPr>
          <p:cNvPr id="3" name="Content Placeholder 2"/>
          <p:cNvSpPr>
            <a:spLocks noGrp="1"/>
          </p:cNvSpPr>
          <p:nvPr>
            <p:ph idx="1"/>
          </p:nvPr>
        </p:nvSpPr>
        <p:spPr>
          <a:xfrm>
            <a:off x="3686174" y="4983163"/>
            <a:ext cx="5059364" cy="1716233"/>
          </a:xfrm>
        </p:spPr>
        <p:txBody>
          <a:bodyPr tIns="0"/>
          <a:lstStyle>
            <a:lvl1pPr>
              <a:lnSpc>
                <a:spcPct val="100000"/>
              </a:lnSpc>
              <a:defRPr sz="2000" cap="none"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B3F6EC0E-DF38-4385-8062-08D6E4812672}" type="datetimeFigureOut">
              <a:rPr lang="da-DK" smtClean="0"/>
              <a:t>05-02-2020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25DFD96-DEDB-48AB-9EA6-F83BB8F182AF}" type="slidenum">
              <a:rPr lang="da-DK" smtClean="0"/>
              <a:t>‹#›</a:t>
            </a:fld>
            <a:endParaRPr lang="da-DK"/>
          </a:p>
        </p:txBody>
      </p:sp>
      <p:sp>
        <p:nvSpPr>
          <p:cNvPr id="9" name="Picture Placeholder 8"/>
          <p:cNvSpPr>
            <a:spLocks noGrp="1"/>
          </p:cNvSpPr>
          <p:nvPr>
            <p:ph type="pic" sz="quarter" idx="14"/>
          </p:nvPr>
        </p:nvSpPr>
        <p:spPr>
          <a:xfrm>
            <a:off x="3686175" y="1980225"/>
            <a:ext cx="5059363" cy="2699725"/>
          </a:xfrm>
        </p:spPr>
        <p:txBody>
          <a:bodyPr/>
          <a:lstStyle/>
          <a:p>
            <a:r>
              <a:rPr lang="en-US"/>
              <a:t>Click icon to add picture</a:t>
            </a:r>
            <a:endParaRPr lang="da-DK"/>
          </a:p>
        </p:txBody>
      </p:sp>
      <p:sp>
        <p:nvSpPr>
          <p:cNvPr id="11" name="TextBox 10"/>
          <p:cNvSpPr txBox="1"/>
          <p:nvPr userDrawn="1"/>
        </p:nvSpPr>
        <p:spPr>
          <a:xfrm>
            <a:off x="9252520" y="1802538"/>
            <a:ext cx="1596669" cy="707886"/>
          </a:xfrm>
          <a:prstGeom prst="rect">
            <a:avLst/>
          </a:prstGeom>
          <a:noFill/>
        </p:spPr>
        <p:txBody>
          <a:bodyPr wrap="square" rtlCol="0">
            <a:spAutoFit/>
          </a:bodyPr>
          <a:lstStyle/>
          <a:p>
            <a:pPr algn="l"/>
            <a:r>
              <a:rPr lang="en-GB" sz="1000" b="1">
                <a:solidFill>
                  <a:schemeClr val="bg1"/>
                </a:solidFill>
              </a:rPr>
              <a:t>To add a picture:</a:t>
            </a:r>
          </a:p>
          <a:p>
            <a:pPr algn="l"/>
            <a:endParaRPr lang="en-GB" sz="1000" b="1">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Click the icon in the center of the frame.</a:t>
            </a:r>
          </a:p>
        </p:txBody>
      </p:sp>
    </p:spTree>
    <p:extLst>
      <p:ext uri="{BB962C8B-B14F-4D97-AF65-F5344CB8AC3E}">
        <p14:creationId xmlns:p14="http://schemas.microsoft.com/office/powerpoint/2010/main" val="415275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B3F6EC0E-DF38-4385-8062-08D6E4812672}" type="datetimeFigureOut">
              <a:rPr lang="da-DK" smtClean="0"/>
              <a:t>05-02-2020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B25DFD96-DEDB-48AB-9EA6-F83BB8F182AF}" type="slidenum">
              <a:rPr lang="da-DK" smtClean="0"/>
              <a:t>‹#›</a:t>
            </a:fld>
            <a:endParaRPr lang="da-DK"/>
          </a:p>
        </p:txBody>
      </p:sp>
    </p:spTree>
    <p:extLst>
      <p:ext uri="{BB962C8B-B14F-4D97-AF65-F5344CB8AC3E}">
        <p14:creationId xmlns:p14="http://schemas.microsoft.com/office/powerpoint/2010/main" val="415209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6EC0E-DF38-4385-8062-08D6E4812672}" type="datetimeFigureOut">
              <a:rPr lang="da-DK" smtClean="0"/>
              <a:t>05-02-2020</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B25DFD96-DEDB-48AB-9EA6-F83BB8F182AF}" type="slidenum">
              <a:rPr lang="da-DK" smtClean="0"/>
              <a:t>‹#›</a:t>
            </a:fld>
            <a:endParaRPr lang="da-DK"/>
          </a:p>
        </p:txBody>
      </p:sp>
    </p:spTree>
    <p:extLst>
      <p:ext uri="{BB962C8B-B14F-4D97-AF65-F5344CB8AC3E}">
        <p14:creationId xmlns:p14="http://schemas.microsoft.com/office/powerpoint/2010/main" val="363096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6175" y="725488"/>
            <a:ext cx="5059363" cy="792919"/>
          </a:xfrm>
          <a:prstGeom prst="rect">
            <a:avLst/>
          </a:prstGeom>
        </p:spPr>
        <p:txBody>
          <a:bodyPr vert="horz" lIns="0" tIns="0" rIns="0" bIns="0" rtlCol="0" anchor="b">
            <a:normAutofit/>
          </a:bodyPr>
          <a:lstStyle/>
          <a:p>
            <a:r>
              <a:rPr lang="en-US"/>
              <a:t>Click to edit Master title style</a:t>
            </a:r>
            <a:endParaRPr lang="da-DK"/>
          </a:p>
        </p:txBody>
      </p:sp>
      <p:sp>
        <p:nvSpPr>
          <p:cNvPr id="3" name="Text Placeholder 2"/>
          <p:cNvSpPr>
            <a:spLocks noGrp="1"/>
          </p:cNvSpPr>
          <p:nvPr>
            <p:ph type="body" idx="1"/>
          </p:nvPr>
        </p:nvSpPr>
        <p:spPr>
          <a:xfrm>
            <a:off x="3686175" y="1984375"/>
            <a:ext cx="5059364" cy="4725988"/>
          </a:xfrm>
          <a:prstGeom prst="rect">
            <a:avLst/>
          </a:prstGeom>
          <a:noFill/>
        </p:spPr>
        <p:txBody>
          <a:bodyPr vert="horz" lIns="0" tIns="9000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rot="16200000">
            <a:off x="-432618" y="6395060"/>
            <a:ext cx="634753" cy="251521"/>
          </a:xfrm>
          <a:prstGeom prst="rect">
            <a:avLst/>
          </a:prstGeom>
        </p:spPr>
        <p:txBody>
          <a:bodyPr vert="horz" lIns="0" tIns="0" rIns="0" bIns="0" rtlCol="0" anchor="ctr"/>
          <a:lstStyle>
            <a:lvl1pPr algn="l">
              <a:defRPr sz="800">
                <a:solidFill>
                  <a:schemeClr val="bg1">
                    <a:lumMod val="75000"/>
                  </a:schemeClr>
                </a:solidFill>
              </a:defRPr>
            </a:lvl1pPr>
          </a:lstStyle>
          <a:p>
            <a:fld id="{B3F6EC0E-DF38-4385-8062-08D6E4812672}" type="datetimeFigureOut">
              <a:rPr lang="da-DK" smtClean="0"/>
              <a:pPr/>
              <a:t>05-02-2020</a:t>
            </a:fld>
            <a:endParaRPr lang="da-DK"/>
          </a:p>
        </p:txBody>
      </p:sp>
      <p:sp>
        <p:nvSpPr>
          <p:cNvPr id="5" name="Footer Placeholder 4"/>
          <p:cNvSpPr>
            <a:spLocks noGrp="1"/>
          </p:cNvSpPr>
          <p:nvPr>
            <p:ph type="ftr" sz="quarter" idx="3"/>
          </p:nvPr>
        </p:nvSpPr>
        <p:spPr>
          <a:xfrm rot="16200000">
            <a:off x="-711101" y="5463473"/>
            <a:ext cx="1181201" cy="241002"/>
          </a:xfrm>
          <a:prstGeom prst="rect">
            <a:avLst/>
          </a:prstGeom>
        </p:spPr>
        <p:txBody>
          <a:bodyPr vert="horz" lIns="0" tIns="0" rIns="0" bIns="0" rtlCol="0" anchor="ctr"/>
          <a:lstStyle>
            <a:lvl1pPr algn="l">
              <a:defRPr sz="800">
                <a:solidFill>
                  <a:schemeClr val="bg1">
                    <a:lumMod val="75000"/>
                  </a:schemeClr>
                </a:solidFill>
              </a:defRPr>
            </a:lvl1pPr>
          </a:lstStyle>
          <a:p>
            <a:endParaRPr lang="da-DK"/>
          </a:p>
        </p:txBody>
      </p:sp>
      <p:sp>
        <p:nvSpPr>
          <p:cNvPr id="6" name="Slide Number Placeholder 5"/>
          <p:cNvSpPr>
            <a:spLocks noGrp="1"/>
          </p:cNvSpPr>
          <p:nvPr>
            <p:ph type="sldNum" sz="quarter" idx="4"/>
          </p:nvPr>
        </p:nvSpPr>
        <p:spPr>
          <a:xfrm rot="16200000">
            <a:off x="-271006" y="4690151"/>
            <a:ext cx="301009" cy="241002"/>
          </a:xfrm>
          <a:prstGeom prst="rect">
            <a:avLst/>
          </a:prstGeom>
        </p:spPr>
        <p:txBody>
          <a:bodyPr vert="horz" lIns="0" tIns="0" rIns="0" bIns="0" rtlCol="0" anchor="ctr"/>
          <a:lstStyle>
            <a:lvl1pPr algn="l">
              <a:defRPr sz="800">
                <a:solidFill>
                  <a:schemeClr val="bg1">
                    <a:lumMod val="75000"/>
                  </a:schemeClr>
                </a:solidFill>
              </a:defRPr>
            </a:lvl1pPr>
          </a:lstStyle>
          <a:p>
            <a:fld id="{B25DFD96-DEDB-48AB-9EA6-F83BB8F182AF}" type="slidenum">
              <a:rPr lang="da-DK" smtClean="0"/>
              <a:pPr/>
              <a:t>‹#›</a:t>
            </a:fld>
            <a:endParaRPr lang="da-DK"/>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6088" y="-320"/>
            <a:ext cx="2880366" cy="1440183"/>
          </a:xfrm>
          <a:prstGeom prst="rect">
            <a:avLst/>
          </a:prstGeom>
        </p:spPr>
      </p:pic>
    </p:spTree>
    <p:extLst>
      <p:ext uri="{BB962C8B-B14F-4D97-AF65-F5344CB8AC3E}">
        <p14:creationId xmlns:p14="http://schemas.microsoft.com/office/powerpoint/2010/main" val="1738903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6" r:id="rId4"/>
    <p:sldLayoutId id="2147483664" r:id="rId5"/>
    <p:sldLayoutId id="2147483663" r:id="rId6"/>
    <p:sldLayoutId id="2147483654" r:id="rId7"/>
    <p:sldLayoutId id="2147483655" r:id="rId8"/>
  </p:sldLayoutIdLst>
  <p:txStyles>
    <p:titleStyle>
      <a:lvl1pPr marL="0" algn="l" defTabSz="914400" rtl="0" eaLnBrk="1" latinLnBrk="0" hangingPunct="1">
        <a:lnSpc>
          <a:spcPct val="96000"/>
        </a:lnSpc>
        <a:spcBef>
          <a:spcPct val="0"/>
        </a:spcBef>
        <a:buNone/>
        <a:defRPr sz="2600" kern="1200" cap="all" baseline="0">
          <a:solidFill>
            <a:schemeClr val="tx1"/>
          </a:solidFill>
          <a:latin typeface="+mj-lt"/>
          <a:ea typeface="+mj-ea"/>
          <a:cs typeface="+mj-cs"/>
        </a:defRPr>
      </a:lvl1pPr>
    </p:titleStyle>
    <p:bodyStyle>
      <a:lvl1pPr marL="0" indent="0" algn="l" defTabSz="914400" rtl="0" eaLnBrk="1" latinLnBrk="0" hangingPunct="1">
        <a:lnSpc>
          <a:spcPct val="96000"/>
        </a:lnSpc>
        <a:spcBef>
          <a:spcPts val="0"/>
        </a:spcBef>
        <a:buFont typeface="Arial" pitchFamily="34" charset="0"/>
        <a:buNone/>
        <a:defRPr sz="2600" kern="1200" cap="all" baseline="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itchFamily="34" charset="0"/>
        <a:buNone/>
        <a:defRPr sz="2000" kern="1200" cap="none" baseline="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itchFamily="34" charset="0"/>
        <a:buNone/>
        <a:defRPr sz="2000" kern="1200" cap="none" baseline="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itchFamily="34" charset="0"/>
        <a:buNone/>
        <a:defRPr sz="2000" kern="1200" cap="none" baseline="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itchFamily="34" charset="0"/>
        <a:buNone/>
        <a:defRPr sz="20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a:p>
            <a:r>
              <a:rPr lang="da-DK" b="1" dirty="0" err="1"/>
              <a:t>Savran</a:t>
            </a:r>
            <a:r>
              <a:rPr lang="da-DK" b="1" dirty="0"/>
              <a:t>-dommen</a:t>
            </a:r>
          </a:p>
          <a:p>
            <a:endParaRPr lang="da-DK" b="1" dirty="0"/>
          </a:p>
          <a:p>
            <a:r>
              <a:rPr lang="da-DK" b="1" dirty="0"/>
              <a:t>- Udvisning af psykisk syge kriminelle</a:t>
            </a:r>
          </a:p>
          <a:p>
            <a:endParaRPr lang="da-DK" b="1" dirty="0"/>
          </a:p>
          <a:p>
            <a:endParaRPr lang="da-DK" b="1" dirty="0"/>
          </a:p>
          <a:p>
            <a:r>
              <a:rPr lang="da-DK" sz="1800" b="1" dirty="0"/>
              <a:t>Peter </a:t>
            </a:r>
            <a:r>
              <a:rPr lang="da-DK" sz="1800" b="1" dirty="0" err="1"/>
              <a:t>vedel</a:t>
            </a:r>
            <a:r>
              <a:rPr lang="da-DK" sz="1800" b="1" dirty="0"/>
              <a:t> </a:t>
            </a:r>
            <a:r>
              <a:rPr lang="da-DK" sz="1800" b="1" dirty="0" err="1"/>
              <a:t>kessing</a:t>
            </a:r>
            <a:endParaRPr lang="da-DK" sz="1800" b="1" dirty="0"/>
          </a:p>
          <a:p>
            <a:r>
              <a:rPr lang="da-DK" sz="1800" b="1" dirty="0"/>
              <a:t>Seniorforsker, Ph.d.</a:t>
            </a:r>
            <a:endParaRPr lang="en-GB" sz="1800" dirty="0"/>
          </a:p>
        </p:txBody>
      </p:sp>
    </p:spTree>
    <p:extLst>
      <p:ext uri="{BB962C8B-B14F-4D97-AF65-F5344CB8AC3E}">
        <p14:creationId xmlns:p14="http://schemas.microsoft.com/office/powerpoint/2010/main" val="3188582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0EBE60-2E30-4269-A327-55D7A4A570BB}"/>
              </a:ext>
            </a:extLst>
          </p:cNvPr>
          <p:cNvPicPr>
            <a:picLocks noChangeAspect="1"/>
          </p:cNvPicPr>
          <p:nvPr/>
        </p:nvPicPr>
        <p:blipFill>
          <a:blip r:embed="rId2"/>
          <a:stretch>
            <a:fillRect/>
          </a:stretch>
        </p:blipFill>
        <p:spPr>
          <a:xfrm>
            <a:off x="0" y="0"/>
            <a:ext cx="9067800" cy="1600200"/>
          </a:xfrm>
          <a:prstGeom prst="rect">
            <a:avLst/>
          </a:prstGeom>
        </p:spPr>
      </p:pic>
      <p:sp>
        <p:nvSpPr>
          <p:cNvPr id="3" name="Content Placeholder 2">
            <a:extLst>
              <a:ext uri="{FF2B5EF4-FFF2-40B4-BE49-F238E27FC236}">
                <a16:creationId xmlns:a16="http://schemas.microsoft.com/office/drawing/2014/main" id="{2CA324C6-DB9F-4CAA-A9BA-F3C4E18730D2}"/>
              </a:ext>
            </a:extLst>
          </p:cNvPr>
          <p:cNvSpPr>
            <a:spLocks noGrp="1"/>
          </p:cNvSpPr>
          <p:nvPr>
            <p:ph idx="1"/>
          </p:nvPr>
        </p:nvSpPr>
        <p:spPr>
          <a:xfrm>
            <a:off x="381000" y="1518407"/>
            <a:ext cx="8364539" cy="5191956"/>
          </a:xfrm>
        </p:spPr>
        <p:txBody>
          <a:bodyPr/>
          <a:lstStyle/>
          <a:p>
            <a:r>
              <a:rPr lang="da-DK" b="1" dirty="0"/>
              <a:t>Den europæiske menneskerettighedsdomstol</a:t>
            </a:r>
          </a:p>
          <a:p>
            <a:r>
              <a:rPr lang="da-DK" b="1" dirty="0"/>
              <a:t>(4-3 afgørelse)</a:t>
            </a:r>
          </a:p>
          <a:p>
            <a:endParaRPr lang="da-DK" b="1" dirty="0"/>
          </a:p>
          <a:p>
            <a:endParaRPr lang="da-DK" b="1" dirty="0"/>
          </a:p>
          <a:p>
            <a:r>
              <a:rPr lang="da-DK" b="1" dirty="0"/>
              <a:t>Sygdomskriteriet:</a:t>
            </a:r>
          </a:p>
          <a:p>
            <a:endParaRPr lang="da-DK" dirty="0"/>
          </a:p>
          <a:p>
            <a:endParaRPr lang="da-DK" dirty="0"/>
          </a:p>
          <a:p>
            <a:endParaRPr lang="en-GB" dirty="0"/>
          </a:p>
          <a:p>
            <a:r>
              <a:rPr lang="en-GB" dirty="0"/>
              <a:t>‘Returning him to Turkey, where he has no family or other social network, will unavoidably cause him </a:t>
            </a:r>
            <a:r>
              <a:rPr lang="en-GB" i="1" dirty="0"/>
              <a:t>additional hardship</a:t>
            </a:r>
            <a:r>
              <a:rPr lang="en-GB" dirty="0"/>
              <a:t>, and make it even more crucial, that he will be provided with the necessary follow-up and control ‘</a:t>
            </a:r>
            <a:endParaRPr lang="en-GB" b="1" dirty="0"/>
          </a:p>
        </p:txBody>
      </p:sp>
      <p:sp>
        <p:nvSpPr>
          <p:cNvPr id="5" name="TextBox 4">
            <a:extLst>
              <a:ext uri="{FF2B5EF4-FFF2-40B4-BE49-F238E27FC236}">
                <a16:creationId xmlns:a16="http://schemas.microsoft.com/office/drawing/2014/main" id="{4C015BD2-E9D0-4950-A2B9-613D5FC9E1CF}"/>
              </a:ext>
            </a:extLst>
          </p:cNvPr>
          <p:cNvSpPr txBox="1"/>
          <p:nvPr/>
        </p:nvSpPr>
        <p:spPr>
          <a:xfrm>
            <a:off x="3200400" y="1941255"/>
            <a:ext cx="5791200" cy="2554545"/>
          </a:xfrm>
          <a:prstGeom prst="rect">
            <a:avLst/>
          </a:prstGeom>
          <a:noFill/>
        </p:spPr>
        <p:txBody>
          <a:bodyPr wrap="square" rtlCol="0">
            <a:spAutoFit/>
          </a:bodyPr>
          <a:lstStyle/>
          <a:p>
            <a:r>
              <a:rPr lang="da-DK" sz="3200" dirty="0">
                <a:solidFill>
                  <a:srgbClr val="FF0000"/>
                </a:solidFill>
              </a:rPr>
              <a:t>Risikerer at blive udsat for en alvorlig, hurtig og irreversibel forværring af helbred, der vil føre enten til intens lidelse eller væsentlig kortere levetid</a:t>
            </a:r>
            <a:endParaRPr lang="en-GB" sz="3200" dirty="0">
              <a:solidFill>
                <a:srgbClr val="FF0000"/>
              </a:solidFill>
            </a:endParaRPr>
          </a:p>
        </p:txBody>
      </p:sp>
    </p:spTree>
    <p:extLst>
      <p:ext uri="{BB962C8B-B14F-4D97-AF65-F5344CB8AC3E}">
        <p14:creationId xmlns:p14="http://schemas.microsoft.com/office/powerpoint/2010/main" val="98962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E025-8043-4E62-B067-EE77BC69153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40ABC10-9F4F-4508-8B96-B9EC7A000FBA}"/>
              </a:ext>
            </a:extLst>
          </p:cNvPr>
          <p:cNvSpPr>
            <a:spLocks noGrp="1"/>
          </p:cNvSpPr>
          <p:nvPr>
            <p:ph idx="1"/>
          </p:nvPr>
        </p:nvSpPr>
        <p:spPr>
          <a:xfrm>
            <a:off x="914400" y="533400"/>
            <a:ext cx="7983539" cy="6324600"/>
          </a:xfrm>
        </p:spPr>
        <p:txBody>
          <a:bodyPr>
            <a:normAutofit fontScale="92500" lnSpcReduction="20000"/>
          </a:bodyPr>
          <a:lstStyle/>
          <a:p>
            <a:r>
              <a:rPr lang="da-DK" dirty="0"/>
              <a:t>				</a:t>
            </a:r>
            <a:r>
              <a:rPr lang="da-DK" dirty="0" err="1"/>
              <a:t>EMD</a:t>
            </a:r>
            <a:r>
              <a:rPr lang="da-DK" dirty="0"/>
              <a:t> – </a:t>
            </a:r>
          </a:p>
          <a:p>
            <a:endParaRPr lang="da-DK" dirty="0"/>
          </a:p>
          <a:p>
            <a:endParaRPr lang="da-DK" dirty="0"/>
          </a:p>
          <a:p>
            <a:r>
              <a:rPr lang="da-DK" b="1" dirty="0"/>
              <a:t>Behandling</a:t>
            </a:r>
            <a:r>
              <a:rPr lang="da-DK" dirty="0"/>
              <a:t>:</a:t>
            </a:r>
          </a:p>
          <a:p>
            <a:pPr marL="342900" indent="-342900">
              <a:buFont typeface="Arial" panose="020B0604020202020204" pitchFamily="34" charset="0"/>
              <a:buChar char="•"/>
            </a:pPr>
            <a:r>
              <a:rPr lang="da-DK" sz="2800" dirty="0"/>
              <a:t>nødvendige ordinerede medicin tilgængelig i Tyrkiet</a:t>
            </a:r>
          </a:p>
          <a:p>
            <a:pPr marL="342900" indent="-342900">
              <a:buFont typeface="Arial" panose="020B0604020202020204" pitchFamily="34" charset="0"/>
              <a:buChar char="•"/>
            </a:pPr>
            <a:r>
              <a:rPr lang="da-DK" sz="2800" dirty="0"/>
              <a:t>S har råd til medicinen</a:t>
            </a:r>
          </a:p>
          <a:p>
            <a:pPr marL="342900" indent="-342900">
              <a:buFont typeface="Arial" panose="020B0604020202020204" pitchFamily="34" charset="0"/>
              <a:buChar char="•"/>
            </a:pPr>
            <a:r>
              <a:rPr lang="da-DK" sz="2800" dirty="0"/>
              <a:t>S har geografisk adgang til medicinen i hans hjemby i </a:t>
            </a:r>
            <a:r>
              <a:rPr lang="da-DK" sz="2800" dirty="0" err="1"/>
              <a:t>Konya</a:t>
            </a:r>
            <a:r>
              <a:rPr lang="da-DK" sz="2800" dirty="0"/>
              <a:t>-området i Tyrkiet</a:t>
            </a:r>
          </a:p>
          <a:p>
            <a:pPr marL="342900" indent="-342900">
              <a:buFont typeface="Arial" panose="020B0604020202020204" pitchFamily="34" charset="0"/>
              <a:buChar char="•"/>
            </a:pPr>
            <a:r>
              <a:rPr lang="da-DK" sz="2800" dirty="0"/>
              <a:t>S har fuld sygdomsindsigt</a:t>
            </a:r>
          </a:p>
          <a:p>
            <a:pPr marL="342900" indent="-342900">
              <a:buFont typeface="Arial" panose="020B0604020202020204" pitchFamily="34" charset="0"/>
              <a:buChar char="•"/>
            </a:pPr>
            <a:endParaRPr lang="da-DK" sz="2800" dirty="0"/>
          </a:p>
          <a:p>
            <a:r>
              <a:rPr lang="da-DK" dirty="0">
                <a:solidFill>
                  <a:srgbClr val="FF0000"/>
                </a:solidFill>
              </a:rPr>
              <a:t>Men:</a:t>
            </a:r>
          </a:p>
          <a:p>
            <a:r>
              <a:rPr lang="en-US" dirty="0">
                <a:solidFill>
                  <a:srgbClr val="FF0000"/>
                </a:solidFill>
              </a:rPr>
              <a:t>…..necessary follow-up and control in connection with intensive outpatient therapy…”..</a:t>
            </a:r>
            <a:r>
              <a:rPr lang="en-US" dirty="0" err="1">
                <a:solidFill>
                  <a:srgbClr val="FF0000"/>
                </a:solidFill>
              </a:rPr>
              <a:t>Savran</a:t>
            </a:r>
            <a:r>
              <a:rPr lang="en-US" dirty="0">
                <a:solidFill>
                  <a:srgbClr val="FF0000"/>
                </a:solidFill>
              </a:rPr>
              <a:t> would need, at least, assistance in the form of a regular and personal contact person.</a:t>
            </a:r>
          </a:p>
          <a:p>
            <a:endParaRPr lang="en-US" dirty="0">
              <a:solidFill>
                <a:srgbClr val="FF0000"/>
              </a:solidFill>
            </a:endParaRPr>
          </a:p>
          <a:p>
            <a:pPr marL="457200" indent="-457200">
              <a:buFontTx/>
              <a:buChar char="-"/>
            </a:pPr>
            <a:r>
              <a:rPr lang="en-US" b="1" dirty="0">
                <a:solidFill>
                  <a:srgbClr val="FF0000"/>
                </a:solidFill>
              </a:rPr>
              <a:t>I </a:t>
            </a:r>
            <a:r>
              <a:rPr lang="en-US" b="1" dirty="0" err="1">
                <a:solidFill>
                  <a:srgbClr val="FF0000"/>
                </a:solidFill>
              </a:rPr>
              <a:t>det</a:t>
            </a:r>
            <a:r>
              <a:rPr lang="en-US" b="1" dirty="0">
                <a:solidFill>
                  <a:srgbClr val="FF0000"/>
                </a:solidFill>
              </a:rPr>
              <a:t> </a:t>
            </a:r>
            <a:r>
              <a:rPr lang="en-US" b="1" dirty="0" err="1">
                <a:solidFill>
                  <a:srgbClr val="FF0000"/>
                </a:solidFill>
              </a:rPr>
              <a:t>mindste</a:t>
            </a:r>
            <a:r>
              <a:rPr lang="en-US" b="1" dirty="0">
                <a:solidFill>
                  <a:srgbClr val="FF0000"/>
                </a:solidFill>
              </a:rPr>
              <a:t> </a:t>
            </a:r>
            <a:r>
              <a:rPr lang="en-US" b="1" dirty="0" err="1">
                <a:solidFill>
                  <a:srgbClr val="FF0000"/>
                </a:solidFill>
              </a:rPr>
              <a:t>en</a:t>
            </a:r>
            <a:r>
              <a:rPr lang="en-US" b="1" dirty="0">
                <a:solidFill>
                  <a:srgbClr val="FF0000"/>
                </a:solidFill>
              </a:rPr>
              <a:t> </a:t>
            </a:r>
            <a:r>
              <a:rPr lang="en-US" b="1" dirty="0" err="1">
                <a:solidFill>
                  <a:srgbClr val="FF0000"/>
                </a:solidFill>
              </a:rPr>
              <a:t>regelmæssig</a:t>
            </a:r>
            <a:r>
              <a:rPr lang="en-US" b="1" dirty="0">
                <a:solidFill>
                  <a:srgbClr val="FF0000"/>
                </a:solidFill>
              </a:rPr>
              <a:t> </a:t>
            </a:r>
            <a:r>
              <a:rPr lang="en-US" b="1" dirty="0" err="1">
                <a:solidFill>
                  <a:srgbClr val="FF0000"/>
                </a:solidFill>
              </a:rPr>
              <a:t>personlig</a:t>
            </a:r>
            <a:r>
              <a:rPr lang="en-US" b="1" dirty="0">
                <a:solidFill>
                  <a:srgbClr val="FF0000"/>
                </a:solidFill>
              </a:rPr>
              <a:t> </a:t>
            </a:r>
            <a:r>
              <a:rPr lang="en-US" b="1" dirty="0" err="1">
                <a:solidFill>
                  <a:srgbClr val="FF0000"/>
                </a:solidFill>
              </a:rPr>
              <a:t>kontaktperson</a:t>
            </a:r>
            <a:r>
              <a:rPr lang="en-US" b="1" dirty="0">
                <a:solidFill>
                  <a:srgbClr val="FF0000"/>
                </a:solidFill>
              </a:rPr>
              <a:t> </a:t>
            </a:r>
          </a:p>
          <a:p>
            <a:pPr marL="457200" indent="-457200">
              <a:buFontTx/>
              <a:buChar char="-"/>
            </a:pPr>
            <a:endParaRPr lang="en-US" b="1" dirty="0">
              <a:solidFill>
                <a:srgbClr val="FF0000"/>
              </a:solidFill>
            </a:endParaRPr>
          </a:p>
          <a:p>
            <a:pPr marL="457200" indent="-457200">
              <a:buFontTx/>
              <a:buChar char="-"/>
            </a:pPr>
            <a:r>
              <a:rPr lang="en-US" b="1" dirty="0" err="1">
                <a:solidFill>
                  <a:srgbClr val="FF0000"/>
                </a:solidFill>
              </a:rPr>
              <a:t>vidtgående</a:t>
            </a:r>
            <a:r>
              <a:rPr lang="en-US" b="1" dirty="0">
                <a:solidFill>
                  <a:srgbClr val="FF0000"/>
                </a:solidFill>
              </a:rPr>
              <a:t>!  </a:t>
            </a:r>
            <a:r>
              <a:rPr lang="en-US" b="1" dirty="0" err="1">
                <a:solidFill>
                  <a:srgbClr val="FF0000"/>
                </a:solidFill>
              </a:rPr>
              <a:t>Både</a:t>
            </a:r>
            <a:r>
              <a:rPr lang="en-US" b="1" dirty="0">
                <a:solidFill>
                  <a:srgbClr val="FF0000"/>
                </a:solidFill>
              </a:rPr>
              <a:t> </a:t>
            </a:r>
            <a:r>
              <a:rPr lang="en-US" b="1" dirty="0" err="1">
                <a:solidFill>
                  <a:srgbClr val="FF0000"/>
                </a:solidFill>
              </a:rPr>
              <a:t>retligt</a:t>
            </a:r>
            <a:r>
              <a:rPr lang="en-US" b="1" dirty="0">
                <a:solidFill>
                  <a:srgbClr val="FF0000"/>
                </a:solidFill>
              </a:rPr>
              <a:t> </a:t>
            </a:r>
            <a:r>
              <a:rPr lang="en-US" b="1" dirty="0" err="1">
                <a:solidFill>
                  <a:srgbClr val="FF0000"/>
                </a:solidFill>
              </a:rPr>
              <a:t>og</a:t>
            </a:r>
            <a:r>
              <a:rPr lang="en-US" b="1" dirty="0">
                <a:solidFill>
                  <a:srgbClr val="FF0000"/>
                </a:solidFill>
              </a:rPr>
              <a:t> </a:t>
            </a:r>
            <a:r>
              <a:rPr lang="en-US" b="1" dirty="0" err="1">
                <a:solidFill>
                  <a:srgbClr val="FF0000"/>
                </a:solidFill>
              </a:rPr>
              <a:t>reale</a:t>
            </a:r>
            <a:r>
              <a:rPr lang="en-US" b="1" dirty="0">
                <a:solidFill>
                  <a:srgbClr val="FF0000"/>
                </a:solidFill>
              </a:rPr>
              <a:t> </a:t>
            </a:r>
            <a:r>
              <a:rPr lang="en-US" b="1" dirty="0" err="1">
                <a:solidFill>
                  <a:srgbClr val="FF0000"/>
                </a:solidFill>
              </a:rPr>
              <a:t>betragtninger</a:t>
            </a:r>
            <a:endParaRPr lang="en-GB" b="1" dirty="0">
              <a:solidFill>
                <a:srgbClr val="FF0000"/>
              </a:solidFill>
            </a:endParaRPr>
          </a:p>
          <a:p>
            <a:endParaRPr lang="en-GB" dirty="0"/>
          </a:p>
        </p:txBody>
      </p:sp>
    </p:spTree>
    <p:extLst>
      <p:ext uri="{BB962C8B-B14F-4D97-AF65-F5344CB8AC3E}">
        <p14:creationId xmlns:p14="http://schemas.microsoft.com/office/powerpoint/2010/main" val="42799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A5027-1444-4729-84DF-F1B725C76B8D}"/>
              </a:ext>
            </a:extLst>
          </p:cNvPr>
          <p:cNvSpPr>
            <a:spLocks noGrp="1"/>
          </p:cNvSpPr>
          <p:nvPr>
            <p:ph idx="1"/>
          </p:nvPr>
        </p:nvSpPr>
        <p:spPr>
          <a:xfrm>
            <a:off x="3686175" y="228600"/>
            <a:ext cx="5059364" cy="6481763"/>
          </a:xfrm>
        </p:spPr>
        <p:txBody>
          <a:bodyPr>
            <a:normAutofit fontScale="85000" lnSpcReduction="20000"/>
          </a:bodyPr>
          <a:lstStyle/>
          <a:p>
            <a:r>
              <a:rPr lang="da-DK" b="1" dirty="0"/>
              <a:t>Mattias </a:t>
            </a:r>
            <a:r>
              <a:rPr lang="da-DK" b="1" dirty="0" err="1"/>
              <a:t>Tesfaye</a:t>
            </a:r>
            <a:r>
              <a:rPr lang="da-DK" b="1" dirty="0"/>
              <a:t>:</a:t>
            </a:r>
            <a:r>
              <a:rPr lang="da-DK" dirty="0"/>
              <a:t> </a:t>
            </a:r>
          </a:p>
          <a:p>
            <a:endParaRPr lang="da-DK" dirty="0"/>
          </a:p>
          <a:p>
            <a:r>
              <a:rPr lang="da-DK" i="1" dirty="0"/>
              <a:t>12/12 2019</a:t>
            </a:r>
            <a:r>
              <a:rPr lang="da-DK" dirty="0"/>
              <a:t>: Storkammer + tage kontakt til medlemsstater og bede om opbakning </a:t>
            </a:r>
          </a:p>
          <a:p>
            <a:endParaRPr lang="da-DK" dirty="0"/>
          </a:p>
          <a:p>
            <a:endParaRPr lang="da-DK" dirty="0"/>
          </a:p>
          <a:p>
            <a:endParaRPr lang="da-DK" dirty="0"/>
          </a:p>
          <a:p>
            <a:r>
              <a:rPr lang="da-DK" i="1" dirty="0"/>
              <a:t>28/1- 2020</a:t>
            </a:r>
            <a:r>
              <a:rPr lang="da-DK" dirty="0"/>
              <a:t>:</a:t>
            </a:r>
          </a:p>
          <a:p>
            <a:endParaRPr lang="da-DK" i="1" dirty="0"/>
          </a:p>
          <a:p>
            <a:r>
              <a:rPr lang="da-DK" i="1" dirty="0"/>
              <a:t>“I dag er jeg en glad minister. Det er en meget vigtig prioritet for regeringen, at udlændinge, der ikke har ret til at opholde sig i Danmark, kan sendes ud. Det gælder også, selv om de har en psykisk sygdom. Og hvis der er personer, der begår meget grov kriminalitet og bliver udvist af Danmark, skal det selvfølgelig være sådan, at vi kan udvise dem. Nu afventer vi Storkammerets afgørelse, og jeg ser frem til, at vi får en afgørelse i den her sag.”</a:t>
            </a:r>
            <a:endParaRPr lang="en-GB" dirty="0"/>
          </a:p>
        </p:txBody>
      </p:sp>
      <p:pic>
        <p:nvPicPr>
          <p:cNvPr id="5" name="Picture 4">
            <a:extLst>
              <a:ext uri="{FF2B5EF4-FFF2-40B4-BE49-F238E27FC236}">
                <a16:creationId xmlns:a16="http://schemas.microsoft.com/office/drawing/2014/main" id="{DCBECD51-5D62-4D9A-ACF0-8B782FC9462D}"/>
              </a:ext>
            </a:extLst>
          </p:cNvPr>
          <p:cNvPicPr>
            <a:picLocks noChangeAspect="1"/>
          </p:cNvPicPr>
          <p:nvPr/>
        </p:nvPicPr>
        <p:blipFill>
          <a:blip r:embed="rId2"/>
          <a:stretch>
            <a:fillRect/>
          </a:stretch>
        </p:blipFill>
        <p:spPr>
          <a:xfrm>
            <a:off x="304800" y="1752600"/>
            <a:ext cx="2619375" cy="4495799"/>
          </a:xfrm>
          <a:prstGeom prst="rect">
            <a:avLst/>
          </a:prstGeom>
        </p:spPr>
      </p:pic>
    </p:spTree>
    <p:extLst>
      <p:ext uri="{BB962C8B-B14F-4D97-AF65-F5344CB8AC3E}">
        <p14:creationId xmlns:p14="http://schemas.microsoft.com/office/powerpoint/2010/main" val="259608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249B42-D8D9-4A75-A17C-DC3AD7A42223}"/>
              </a:ext>
            </a:extLst>
          </p:cNvPr>
          <p:cNvSpPr>
            <a:spLocks noGrp="1"/>
          </p:cNvSpPr>
          <p:nvPr>
            <p:ph idx="1"/>
          </p:nvPr>
        </p:nvSpPr>
        <p:spPr>
          <a:xfrm>
            <a:off x="3429000" y="381000"/>
            <a:ext cx="5562600" cy="5872163"/>
          </a:xfrm>
        </p:spPr>
        <p:txBody>
          <a:bodyPr/>
          <a:lstStyle/>
          <a:p>
            <a:endParaRPr lang="da-DK" b="1" dirty="0"/>
          </a:p>
          <a:p>
            <a:endParaRPr lang="da-DK" b="1" dirty="0"/>
          </a:p>
          <a:p>
            <a:endParaRPr lang="da-DK" b="1" dirty="0"/>
          </a:p>
          <a:p>
            <a:endParaRPr lang="da-DK" b="1" dirty="0"/>
          </a:p>
          <a:p>
            <a:r>
              <a:rPr lang="da-DK" b="1" dirty="0"/>
              <a:t>I. Udvisning og menneskeret</a:t>
            </a:r>
          </a:p>
          <a:p>
            <a:r>
              <a:rPr lang="da-DK" b="1" dirty="0"/>
              <a:t>	</a:t>
            </a:r>
            <a:r>
              <a:rPr lang="da-DK" sz="1800" b="1" dirty="0"/>
              <a:t>- art 8 familie og privatliv</a:t>
            </a:r>
          </a:p>
          <a:p>
            <a:r>
              <a:rPr lang="da-DK" sz="1800" b="1" dirty="0"/>
              <a:t>	- Art 3 tortur, umenneskelig og 	   	 	  nedværdigende behandling</a:t>
            </a:r>
          </a:p>
          <a:p>
            <a:endParaRPr lang="da-DK" b="1" dirty="0"/>
          </a:p>
          <a:p>
            <a:r>
              <a:rPr lang="da-DK" b="1" dirty="0"/>
              <a:t>II. Udvisning af psykisk syge kriminelle udlændinge</a:t>
            </a:r>
          </a:p>
          <a:p>
            <a:r>
              <a:rPr lang="da-DK" b="1" dirty="0"/>
              <a:t> - </a:t>
            </a:r>
            <a:r>
              <a:rPr lang="da-DK" b="1" i="1" dirty="0" err="1"/>
              <a:t>savran</a:t>
            </a:r>
            <a:r>
              <a:rPr lang="da-DK" b="1" i="1" dirty="0"/>
              <a:t>-dommen 1/10-2019</a:t>
            </a:r>
          </a:p>
          <a:p>
            <a:endParaRPr lang="da-DK" b="1" dirty="0"/>
          </a:p>
          <a:p>
            <a:endParaRPr lang="en-GB" b="1" dirty="0"/>
          </a:p>
        </p:txBody>
      </p:sp>
    </p:spTree>
    <p:extLst>
      <p:ext uri="{BB962C8B-B14F-4D97-AF65-F5344CB8AC3E}">
        <p14:creationId xmlns:p14="http://schemas.microsoft.com/office/powerpoint/2010/main" val="320023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340033"/>
            <a:ext cx="5059364" cy="4730138"/>
          </a:xfrm>
        </p:spPr>
        <p:txBody>
          <a:bodyPr/>
          <a:lstStyle/>
          <a:p>
            <a:r>
              <a:rPr lang="da-DK" b="1" dirty="0"/>
              <a:t>I. Udvisning og menneskeret</a:t>
            </a:r>
          </a:p>
          <a:p>
            <a:r>
              <a:rPr lang="da-DK" b="1" dirty="0"/>
              <a:t>	</a:t>
            </a:r>
            <a:endParaRPr lang="da-DK" sz="4800" b="1" dirty="0"/>
          </a:p>
          <a:p>
            <a:r>
              <a:rPr lang="da-DK" dirty="0"/>
              <a:t>Lars Lykke, 24/1 2018 – formandskab Europarådet</a:t>
            </a:r>
          </a:p>
          <a:p>
            <a:r>
              <a:rPr lang="da-DK" dirty="0"/>
              <a:t> </a:t>
            </a:r>
          </a:p>
          <a:p>
            <a:r>
              <a:rPr lang="da-DK" b="1" dirty="0"/>
              <a:t>Menneskeretten er ude af </a:t>
            </a:r>
            <a:r>
              <a:rPr lang="da-DK" b="1" dirty="0" err="1"/>
              <a:t>sync</a:t>
            </a:r>
            <a:r>
              <a:rPr lang="da-DK" b="1" dirty="0"/>
              <a:t> –  </a:t>
            </a:r>
            <a:r>
              <a:rPr lang="da-DK" dirty="0"/>
              <a:t>Det er for svært at udvise kriminelle udlændinge</a:t>
            </a:r>
          </a:p>
        </p:txBody>
      </p:sp>
      <p:pic>
        <p:nvPicPr>
          <p:cNvPr id="5" name="Picture 4"/>
          <p:cNvPicPr>
            <a:picLocks noChangeAspect="1"/>
          </p:cNvPicPr>
          <p:nvPr/>
        </p:nvPicPr>
        <p:blipFill>
          <a:blip r:embed="rId2"/>
          <a:stretch>
            <a:fillRect/>
          </a:stretch>
        </p:blipFill>
        <p:spPr>
          <a:xfrm>
            <a:off x="152400" y="3662545"/>
            <a:ext cx="8991600" cy="3195456"/>
          </a:xfrm>
          <a:prstGeom prst="rect">
            <a:avLst/>
          </a:prstGeom>
        </p:spPr>
      </p:pic>
    </p:spTree>
    <p:extLst>
      <p:ext uri="{BB962C8B-B14F-4D97-AF65-F5344CB8AC3E}">
        <p14:creationId xmlns:p14="http://schemas.microsoft.com/office/powerpoint/2010/main" val="419046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304800"/>
            <a:ext cx="5059364" cy="6096000"/>
          </a:xfrm>
        </p:spPr>
        <p:txBody>
          <a:bodyPr>
            <a:normAutofit lnSpcReduction="10000"/>
          </a:bodyPr>
          <a:lstStyle/>
          <a:p>
            <a:r>
              <a:rPr lang="da-DK" b="1" dirty="0"/>
              <a:t>	</a:t>
            </a:r>
            <a:endParaRPr lang="da-DK" dirty="0"/>
          </a:p>
          <a:p>
            <a:r>
              <a:rPr lang="da-DK" dirty="0"/>
              <a:t>13/11- 2019 spørgetime, fremmedkrigere/dobbelt statsborgerskab</a:t>
            </a:r>
          </a:p>
          <a:p>
            <a:endParaRPr lang="da-DK" dirty="0"/>
          </a:p>
          <a:p>
            <a:r>
              <a:rPr lang="da-DK" dirty="0"/>
              <a:t>»Det her er, synes jeg, jo en understregning af, at nogle af de internationale spilleregler, vi er underlagt, og som vi har tilsluttet os, nogle gange beskytter de forkerte. Det gør de internationale konventioner her. De beskytter mennesker, som har vendt Danmark ryggen, og som ikke har noget som helst at gøre i vores land, og de beskytter ikke os andre,« </a:t>
            </a:r>
          </a:p>
        </p:txBody>
      </p:sp>
      <p:sp>
        <p:nvSpPr>
          <p:cNvPr id="4" name="Text Placeholder 3"/>
          <p:cNvSpPr>
            <a:spLocks noGrp="1"/>
          </p:cNvSpPr>
          <p:nvPr>
            <p:ph type="body" sz="quarter" idx="14"/>
          </p:nvPr>
        </p:nvSpPr>
        <p:spPr/>
        <p:txBody>
          <a:bodyPr/>
          <a:lstStyle/>
          <a:p>
            <a:endParaRPr lang="da-DK" dirty="0"/>
          </a:p>
        </p:txBody>
      </p:sp>
      <p:pic>
        <p:nvPicPr>
          <p:cNvPr id="7" name="Picture 6"/>
          <p:cNvPicPr>
            <a:picLocks noChangeAspect="1"/>
          </p:cNvPicPr>
          <p:nvPr/>
        </p:nvPicPr>
        <p:blipFill>
          <a:blip r:embed="rId2"/>
          <a:stretch>
            <a:fillRect/>
          </a:stretch>
        </p:blipFill>
        <p:spPr>
          <a:xfrm>
            <a:off x="152400" y="1800224"/>
            <a:ext cx="3352800" cy="4829176"/>
          </a:xfrm>
          <a:prstGeom prst="rect">
            <a:avLst/>
          </a:prstGeom>
        </p:spPr>
      </p:pic>
    </p:spTree>
    <p:extLst>
      <p:ext uri="{BB962C8B-B14F-4D97-AF65-F5344CB8AC3E}">
        <p14:creationId xmlns:p14="http://schemas.microsoft.com/office/powerpoint/2010/main" val="240884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36B93-1BEE-4085-9557-5805B458834E}"/>
              </a:ext>
            </a:extLst>
          </p:cNvPr>
          <p:cNvSpPr>
            <a:spLocks noGrp="1"/>
          </p:cNvSpPr>
          <p:nvPr>
            <p:ph idx="1"/>
          </p:nvPr>
        </p:nvSpPr>
        <p:spPr>
          <a:xfrm>
            <a:off x="3505200" y="604837"/>
            <a:ext cx="5791200" cy="6253163"/>
          </a:xfrm>
        </p:spPr>
        <p:txBody>
          <a:bodyPr>
            <a:normAutofit/>
          </a:bodyPr>
          <a:lstStyle/>
          <a:p>
            <a:r>
              <a:rPr lang="da-DK" b="1" dirty="0"/>
              <a:t>Art 8 – ret til privat og familieliv</a:t>
            </a:r>
          </a:p>
          <a:p>
            <a:r>
              <a:rPr lang="da-DK" b="1" dirty="0"/>
              <a:t>	-</a:t>
            </a:r>
            <a:r>
              <a:rPr lang="da-DK" sz="1800" b="1" dirty="0"/>
              <a:t> kriminalitet grovhed og gentagelse</a:t>
            </a:r>
          </a:p>
          <a:p>
            <a:r>
              <a:rPr lang="da-DK" sz="1800" b="1" dirty="0"/>
              <a:t>	- tilknytning hjemland</a:t>
            </a:r>
          </a:p>
          <a:p>
            <a:r>
              <a:rPr lang="da-DK" sz="1800" b="1" dirty="0"/>
              <a:t>	- ophold i dk</a:t>
            </a:r>
          </a:p>
          <a:p>
            <a:pPr marL="457200" indent="-457200">
              <a:buFontTx/>
              <a:buChar char="-"/>
            </a:pPr>
            <a:endParaRPr lang="da-DK" b="1" dirty="0"/>
          </a:p>
          <a:p>
            <a:pPr marL="457200" indent="-457200">
              <a:buFontTx/>
              <a:buChar char="-"/>
            </a:pPr>
            <a:r>
              <a:rPr lang="da-DK" b="1" dirty="0"/>
              <a:t>Maj 2018 – skærpede regler om udvisning af kriminelle udlændinge </a:t>
            </a:r>
          </a:p>
          <a:p>
            <a:pPr marL="457200" indent="-457200">
              <a:buFontTx/>
              <a:buChar char="-"/>
            </a:pPr>
            <a:endParaRPr lang="da-DK" b="1" dirty="0"/>
          </a:p>
          <a:p>
            <a:pPr marL="457200" indent="-457200">
              <a:buFontTx/>
              <a:buChar char="-"/>
            </a:pPr>
            <a:r>
              <a:rPr lang="da-DK" b="1" dirty="0" err="1"/>
              <a:t>EMD</a:t>
            </a:r>
            <a:r>
              <a:rPr lang="da-DK" b="1" dirty="0"/>
              <a:t>: mere tilbageholdende – respekterer udvisning mm ‘vilkårlige el åbenbart urimelige</a:t>
            </a:r>
          </a:p>
          <a:p>
            <a:endParaRPr lang="da-DK" b="1" dirty="0"/>
          </a:p>
          <a:p>
            <a:endParaRPr lang="en-GB" b="1" dirty="0"/>
          </a:p>
        </p:txBody>
      </p:sp>
      <p:pic>
        <p:nvPicPr>
          <p:cNvPr id="5" name="Picture 4">
            <a:extLst>
              <a:ext uri="{FF2B5EF4-FFF2-40B4-BE49-F238E27FC236}">
                <a16:creationId xmlns:a16="http://schemas.microsoft.com/office/drawing/2014/main" id="{93E36E45-E4F2-4BC0-875C-A62A1E5A2C46}"/>
              </a:ext>
            </a:extLst>
          </p:cNvPr>
          <p:cNvPicPr>
            <a:picLocks noChangeAspect="1"/>
          </p:cNvPicPr>
          <p:nvPr/>
        </p:nvPicPr>
        <p:blipFill>
          <a:blip r:embed="rId2"/>
          <a:stretch>
            <a:fillRect/>
          </a:stretch>
        </p:blipFill>
        <p:spPr>
          <a:xfrm>
            <a:off x="646331" y="1859756"/>
            <a:ext cx="2647950" cy="1724025"/>
          </a:xfrm>
          <a:prstGeom prst="rect">
            <a:avLst/>
          </a:prstGeom>
        </p:spPr>
      </p:pic>
      <p:pic>
        <p:nvPicPr>
          <p:cNvPr id="6" name="Picture 5">
            <a:extLst>
              <a:ext uri="{FF2B5EF4-FFF2-40B4-BE49-F238E27FC236}">
                <a16:creationId xmlns:a16="http://schemas.microsoft.com/office/drawing/2014/main" id="{864DD79C-7B56-44C4-B47F-7776DA83660D}"/>
              </a:ext>
            </a:extLst>
          </p:cNvPr>
          <p:cNvPicPr>
            <a:picLocks noChangeAspect="1"/>
          </p:cNvPicPr>
          <p:nvPr/>
        </p:nvPicPr>
        <p:blipFill>
          <a:blip r:embed="rId3"/>
          <a:stretch>
            <a:fillRect/>
          </a:stretch>
        </p:blipFill>
        <p:spPr>
          <a:xfrm>
            <a:off x="446087" y="3810000"/>
            <a:ext cx="2619375" cy="1743075"/>
          </a:xfrm>
          <a:prstGeom prst="rect">
            <a:avLst/>
          </a:prstGeom>
        </p:spPr>
      </p:pic>
    </p:spTree>
    <p:extLst>
      <p:ext uri="{BB962C8B-B14F-4D97-AF65-F5344CB8AC3E}">
        <p14:creationId xmlns:p14="http://schemas.microsoft.com/office/powerpoint/2010/main" val="282060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40569-7308-4210-80FD-E031C95E4A5E}"/>
              </a:ext>
            </a:extLst>
          </p:cNvPr>
          <p:cNvSpPr>
            <a:spLocks noGrp="1"/>
          </p:cNvSpPr>
          <p:nvPr>
            <p:ph idx="1"/>
          </p:nvPr>
        </p:nvSpPr>
        <p:spPr>
          <a:xfrm>
            <a:off x="457200" y="228600"/>
            <a:ext cx="8240713" cy="6172200"/>
          </a:xfrm>
        </p:spPr>
        <p:txBody>
          <a:bodyPr>
            <a:normAutofit fontScale="77500" lnSpcReduction="20000"/>
          </a:bodyPr>
          <a:lstStyle/>
          <a:p>
            <a:r>
              <a:rPr lang="da-DK" b="1" dirty="0"/>
              <a:t>			    </a:t>
            </a:r>
            <a:r>
              <a:rPr lang="da-DK" sz="3600" b="1" dirty="0"/>
              <a:t>Art 3 tortur, 						              umenneskelig eller 						   nedværdigende behandling</a:t>
            </a:r>
          </a:p>
          <a:p>
            <a:endParaRPr lang="da-DK" b="1" dirty="0"/>
          </a:p>
          <a:p>
            <a:endParaRPr lang="da-DK" b="1" dirty="0"/>
          </a:p>
          <a:p>
            <a:r>
              <a:rPr lang="da-DK" b="1" dirty="0"/>
              <a:t>			       </a:t>
            </a:r>
            <a:r>
              <a:rPr lang="da-DK" sz="3600" b="1" dirty="0" err="1"/>
              <a:t>Paposhvili</a:t>
            </a:r>
            <a:r>
              <a:rPr lang="da-DK" sz="3600" b="1" dirty="0"/>
              <a:t>-dommen 2016</a:t>
            </a:r>
          </a:p>
          <a:p>
            <a:endParaRPr lang="da-DK" b="1" dirty="0"/>
          </a:p>
          <a:p>
            <a:r>
              <a:rPr lang="da-DK" b="1" dirty="0"/>
              <a:t>2 kriterier:</a:t>
            </a:r>
          </a:p>
          <a:p>
            <a:endParaRPr lang="da-DK" b="1" dirty="0"/>
          </a:p>
          <a:p>
            <a:pPr marL="457200" indent="-457200">
              <a:buFontTx/>
              <a:buChar char="-"/>
            </a:pPr>
            <a:r>
              <a:rPr lang="da-DK" b="1" dirty="0"/>
              <a:t>Sygdomskriteriet</a:t>
            </a:r>
          </a:p>
          <a:p>
            <a:pPr marL="457200" indent="-457200">
              <a:buFontTx/>
              <a:buChar char="-"/>
            </a:pPr>
            <a:r>
              <a:rPr lang="da-DK" b="1" dirty="0"/>
              <a:t>Behandlingskriteriet/undersøgelseskrav </a:t>
            </a:r>
            <a:endParaRPr lang="en-GB" b="1" dirty="0"/>
          </a:p>
          <a:p>
            <a:endParaRPr lang="da-DK" b="1" dirty="0"/>
          </a:p>
          <a:p>
            <a:r>
              <a:rPr lang="da-DK" b="1" dirty="0"/>
              <a:t>Sygdomskriteriet – lempes lidt:</a:t>
            </a:r>
          </a:p>
          <a:p>
            <a:endParaRPr lang="da-DK" dirty="0"/>
          </a:p>
          <a:p>
            <a:pPr marL="457200" indent="-457200">
              <a:buFont typeface="Arial" panose="020B0604020202020204" pitchFamily="34" charset="0"/>
              <a:buChar char="•"/>
            </a:pPr>
            <a:r>
              <a:rPr lang="da-DK" dirty="0"/>
              <a:t>Ikke kun terminalt syge </a:t>
            </a:r>
          </a:p>
          <a:p>
            <a:pPr marL="457200" indent="-457200">
              <a:buFont typeface="Arial" panose="020B0604020202020204" pitchFamily="34" charset="0"/>
              <a:buChar char="•"/>
            </a:pPr>
            <a:r>
              <a:rPr lang="da-DK" dirty="0"/>
              <a:t>Også udlændinge, der ´risikerer at blive udsat for en alvorlig, hurtig og irreversibel forværring af helbred, der vil føre enten til intens lidelse eller væsentlig kortere levetid.’</a:t>
            </a:r>
          </a:p>
          <a:p>
            <a:endParaRPr lang="da-DK" b="1" dirty="0"/>
          </a:p>
          <a:p>
            <a:r>
              <a:rPr lang="da-DK" b="1" dirty="0"/>
              <a:t>Behandling/Undersøgelseskravet - skærpes</a:t>
            </a:r>
            <a:r>
              <a:rPr lang="da-DK" dirty="0"/>
              <a:t>:</a:t>
            </a:r>
          </a:p>
          <a:p>
            <a:pPr marL="457200" indent="-457200">
              <a:buFont typeface="Arial" panose="020B0604020202020204" pitchFamily="34" charset="0"/>
              <a:buChar char="•"/>
            </a:pPr>
            <a:endParaRPr lang="da-DK" dirty="0"/>
          </a:p>
          <a:p>
            <a:pPr marL="457200" indent="-457200">
              <a:buFont typeface="Arial" panose="020B0604020202020204" pitchFamily="34" charset="0"/>
              <a:buChar char="•"/>
            </a:pPr>
            <a:r>
              <a:rPr lang="da-DK" dirty="0"/>
              <a:t>Ikke kun generel tilgængelighed - </a:t>
            </a:r>
            <a:r>
              <a:rPr lang="da-DK" b="1" dirty="0"/>
              <a:t>Også</a:t>
            </a:r>
            <a:r>
              <a:rPr lang="da-DK" dirty="0"/>
              <a:t> </a:t>
            </a:r>
          </a:p>
          <a:p>
            <a:pPr marL="457200" indent="-457200">
              <a:buFont typeface="Arial" panose="020B0604020202020204" pitchFamily="34" charset="0"/>
              <a:buChar char="•"/>
            </a:pPr>
            <a:r>
              <a:rPr lang="da-DK" dirty="0"/>
              <a:t>undersøge faktisk tilgængelighed bl.a. økonomi, sociale- og familiemæssige netværk, afstand til medicin. </a:t>
            </a:r>
          </a:p>
          <a:p>
            <a:endParaRPr lang="da-DK" b="1" dirty="0"/>
          </a:p>
        </p:txBody>
      </p:sp>
    </p:spTree>
    <p:extLst>
      <p:ext uri="{BB962C8B-B14F-4D97-AF65-F5344CB8AC3E}">
        <p14:creationId xmlns:p14="http://schemas.microsoft.com/office/powerpoint/2010/main" val="33365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0A2ABF-C5D3-479B-A6F2-27F2A6F9A6D9}"/>
              </a:ext>
            </a:extLst>
          </p:cNvPr>
          <p:cNvSpPr>
            <a:spLocks noGrp="1"/>
          </p:cNvSpPr>
          <p:nvPr>
            <p:ph idx="1"/>
          </p:nvPr>
        </p:nvSpPr>
        <p:spPr>
          <a:xfrm>
            <a:off x="3733800" y="228600"/>
            <a:ext cx="5059364" cy="6400800"/>
          </a:xfrm>
        </p:spPr>
        <p:txBody>
          <a:bodyPr/>
          <a:lstStyle/>
          <a:p>
            <a:r>
              <a:rPr lang="da-DK" b="1" dirty="0"/>
              <a:t>II. Udvisning af psykisk syge kriminelle udlændinge</a:t>
            </a:r>
          </a:p>
          <a:p>
            <a:r>
              <a:rPr lang="da-DK" b="1" dirty="0"/>
              <a:t> - </a:t>
            </a:r>
            <a:r>
              <a:rPr lang="da-DK" b="1" dirty="0" err="1"/>
              <a:t>savran</a:t>
            </a:r>
            <a:r>
              <a:rPr lang="da-DK" b="1" dirty="0"/>
              <a:t>-domme </a:t>
            </a:r>
          </a:p>
          <a:p>
            <a:endParaRPr lang="da-DK" b="1" dirty="0"/>
          </a:p>
          <a:p>
            <a:endParaRPr lang="da-DK" b="1" dirty="0"/>
          </a:p>
          <a:p>
            <a:r>
              <a:rPr lang="da-DK" b="1" dirty="0" err="1"/>
              <a:t>SAVRAN</a:t>
            </a:r>
            <a:r>
              <a:rPr lang="da-DK" b="1" dirty="0"/>
              <a:t>-dommen (4-3)</a:t>
            </a:r>
          </a:p>
          <a:p>
            <a:endParaRPr lang="da-DK" b="1" dirty="0"/>
          </a:p>
          <a:p>
            <a:r>
              <a:rPr lang="da-DK" b="1" dirty="0"/>
              <a:t>Facts:</a:t>
            </a:r>
          </a:p>
          <a:p>
            <a:endParaRPr lang="da-DK" b="1" dirty="0"/>
          </a:p>
          <a:p>
            <a:pPr marL="457200" indent="-457200">
              <a:buFontTx/>
              <a:buChar char="-"/>
            </a:pPr>
            <a:r>
              <a:rPr lang="da-DK" b="1" dirty="0"/>
              <a:t>S til DK 1991 – 6 år</a:t>
            </a:r>
          </a:p>
          <a:p>
            <a:pPr marL="457200" indent="-457200">
              <a:buFontTx/>
              <a:buChar char="-"/>
            </a:pPr>
            <a:endParaRPr lang="da-DK" b="1" dirty="0"/>
          </a:p>
          <a:p>
            <a:pPr marL="457200" indent="-457200">
              <a:buFontTx/>
              <a:buChar char="-"/>
            </a:pPr>
            <a:r>
              <a:rPr lang="da-DK" b="1" dirty="0"/>
              <a:t>2009 dømt anbringelse og udvist </a:t>
            </a:r>
          </a:p>
          <a:p>
            <a:pPr marL="457200" indent="-457200">
              <a:buFontTx/>
              <a:buChar char="-"/>
            </a:pPr>
            <a:endParaRPr lang="da-DK" b="1" dirty="0"/>
          </a:p>
          <a:p>
            <a:pPr marL="457200" indent="-457200">
              <a:buFontTx/>
              <a:buChar char="-"/>
            </a:pPr>
            <a:r>
              <a:rPr lang="da-DK" b="1" dirty="0"/>
              <a:t>Paranoid skizofreni</a:t>
            </a:r>
          </a:p>
          <a:p>
            <a:endParaRPr lang="en-GB" b="1" dirty="0"/>
          </a:p>
        </p:txBody>
      </p:sp>
      <p:pic>
        <p:nvPicPr>
          <p:cNvPr id="5" name="Picture 4">
            <a:extLst>
              <a:ext uri="{FF2B5EF4-FFF2-40B4-BE49-F238E27FC236}">
                <a16:creationId xmlns:a16="http://schemas.microsoft.com/office/drawing/2014/main" id="{DB67F1F3-4223-41B3-B394-EF9C7E862348}"/>
              </a:ext>
            </a:extLst>
          </p:cNvPr>
          <p:cNvPicPr>
            <a:picLocks noChangeAspect="1"/>
          </p:cNvPicPr>
          <p:nvPr/>
        </p:nvPicPr>
        <p:blipFill>
          <a:blip r:embed="rId2"/>
          <a:stretch>
            <a:fillRect/>
          </a:stretch>
        </p:blipFill>
        <p:spPr>
          <a:xfrm>
            <a:off x="271461" y="2133600"/>
            <a:ext cx="3228975" cy="3657600"/>
          </a:xfrm>
          <a:prstGeom prst="rect">
            <a:avLst/>
          </a:prstGeom>
        </p:spPr>
      </p:pic>
    </p:spTree>
    <p:extLst>
      <p:ext uri="{BB962C8B-B14F-4D97-AF65-F5344CB8AC3E}">
        <p14:creationId xmlns:p14="http://schemas.microsoft.com/office/powerpoint/2010/main" val="381206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94AE-6009-413A-89E6-78AE5207664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361465-0EB1-47F7-95F0-4F953F00427F}"/>
              </a:ext>
            </a:extLst>
          </p:cNvPr>
          <p:cNvSpPr>
            <a:spLocks noGrp="1"/>
          </p:cNvSpPr>
          <p:nvPr>
            <p:ph idx="1"/>
          </p:nvPr>
        </p:nvSpPr>
        <p:spPr>
          <a:xfrm>
            <a:off x="3638549" y="304800"/>
            <a:ext cx="5059364" cy="6172200"/>
          </a:xfrm>
        </p:spPr>
        <p:txBody>
          <a:bodyPr>
            <a:normAutofit/>
          </a:bodyPr>
          <a:lstStyle/>
          <a:p>
            <a:r>
              <a:rPr lang="da-DK" b="1" dirty="0"/>
              <a:t>2. Danske domstole</a:t>
            </a:r>
          </a:p>
          <a:p>
            <a:endParaRPr lang="da-DK" dirty="0"/>
          </a:p>
          <a:p>
            <a:r>
              <a:rPr lang="da-DK" b="1" dirty="0"/>
              <a:t>Byret + Landsret enige:</a:t>
            </a:r>
          </a:p>
          <a:p>
            <a:endParaRPr lang="da-DK" b="1" dirty="0"/>
          </a:p>
          <a:p>
            <a:r>
              <a:rPr lang="da-DK" b="1" dirty="0"/>
              <a:t>Sygdomskriteriet:</a:t>
            </a:r>
          </a:p>
          <a:p>
            <a:endParaRPr lang="da-DK" sz="2000" dirty="0"/>
          </a:p>
          <a:p>
            <a:r>
              <a:rPr lang="da-DK" sz="2000" dirty="0"/>
              <a:t>Ved manglende behandling - </a:t>
            </a:r>
          </a:p>
          <a:p>
            <a:r>
              <a:rPr lang="da-DK" sz="2000" dirty="0"/>
              <a:t>‘betydelig øget risiko for, at domfældte vil begå ny </a:t>
            </a:r>
            <a:r>
              <a:rPr lang="da-DK" sz="2000" b="1" dirty="0"/>
              <a:t>personfarlig kriminalitet</a:t>
            </a:r>
            <a:r>
              <a:rPr lang="da-DK" sz="2000" dirty="0"/>
              <a:t>’</a:t>
            </a:r>
            <a:endParaRPr lang="en-GB" sz="2000" dirty="0"/>
          </a:p>
          <a:p>
            <a:endParaRPr lang="da-DK" b="1" dirty="0"/>
          </a:p>
          <a:p>
            <a:r>
              <a:rPr lang="da-DK" b="1" dirty="0"/>
              <a:t>B</a:t>
            </a:r>
            <a:r>
              <a:rPr lang="en-GB" b="1" dirty="0" err="1"/>
              <a:t>ehandling</a:t>
            </a:r>
            <a:r>
              <a:rPr lang="en-GB" b="1" dirty="0"/>
              <a:t>: </a:t>
            </a:r>
          </a:p>
          <a:p>
            <a:endParaRPr lang="da-DK" sz="2000" i="1" dirty="0"/>
          </a:p>
          <a:p>
            <a:pPr marL="342900" indent="-342900">
              <a:buFont typeface="Arial" panose="020B0604020202020204" pitchFamily="34" charset="0"/>
              <a:buChar char="•"/>
            </a:pPr>
            <a:r>
              <a:rPr lang="da-DK" sz="2000" dirty="0"/>
              <a:t>nødvendige ordinerede medicin tilgængelig i Tyrkiet</a:t>
            </a:r>
          </a:p>
          <a:p>
            <a:pPr marL="342900" indent="-342900">
              <a:buFont typeface="Arial" panose="020B0604020202020204" pitchFamily="34" charset="0"/>
              <a:buChar char="•"/>
            </a:pPr>
            <a:r>
              <a:rPr lang="da-DK" sz="2000" dirty="0"/>
              <a:t>S har råd til medicinen</a:t>
            </a:r>
          </a:p>
          <a:p>
            <a:pPr marL="342900" indent="-342900">
              <a:buFont typeface="Arial" panose="020B0604020202020204" pitchFamily="34" charset="0"/>
              <a:buChar char="•"/>
            </a:pPr>
            <a:r>
              <a:rPr lang="da-DK" sz="2000" dirty="0"/>
              <a:t>S har geografisk adgang til medicinen i hans hjemby i </a:t>
            </a:r>
            <a:r>
              <a:rPr lang="da-DK" sz="2000" dirty="0" err="1"/>
              <a:t>Konya</a:t>
            </a:r>
            <a:r>
              <a:rPr lang="da-DK" sz="2000" dirty="0"/>
              <a:t>-området i Tyrkiet. </a:t>
            </a:r>
          </a:p>
          <a:p>
            <a:endParaRPr lang="da-DK" sz="2000" i="1" dirty="0"/>
          </a:p>
          <a:p>
            <a:endParaRPr lang="en-GB" dirty="0"/>
          </a:p>
        </p:txBody>
      </p:sp>
      <p:pic>
        <p:nvPicPr>
          <p:cNvPr id="5" name="Picture 4">
            <a:extLst>
              <a:ext uri="{FF2B5EF4-FFF2-40B4-BE49-F238E27FC236}">
                <a16:creationId xmlns:a16="http://schemas.microsoft.com/office/drawing/2014/main" id="{7427D590-5000-4888-A52A-B8618E96CB36}"/>
              </a:ext>
            </a:extLst>
          </p:cNvPr>
          <p:cNvPicPr>
            <a:picLocks noChangeAspect="1"/>
          </p:cNvPicPr>
          <p:nvPr/>
        </p:nvPicPr>
        <p:blipFill>
          <a:blip r:embed="rId2"/>
          <a:stretch>
            <a:fillRect/>
          </a:stretch>
        </p:blipFill>
        <p:spPr>
          <a:xfrm>
            <a:off x="133350" y="2057400"/>
            <a:ext cx="3090861" cy="4495800"/>
          </a:xfrm>
          <a:prstGeom prst="rect">
            <a:avLst/>
          </a:prstGeom>
        </p:spPr>
      </p:pic>
      <p:sp>
        <p:nvSpPr>
          <p:cNvPr id="4" name="Text Placeholder 3">
            <a:extLst>
              <a:ext uri="{FF2B5EF4-FFF2-40B4-BE49-F238E27FC236}">
                <a16:creationId xmlns:a16="http://schemas.microsoft.com/office/drawing/2014/main" id="{13E7B608-44ED-48E5-BC86-416F39A125DA}"/>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0065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5449F-FDB3-415C-8C57-963202FC8FC0}"/>
              </a:ext>
            </a:extLst>
          </p:cNvPr>
          <p:cNvSpPr>
            <a:spLocks noGrp="1"/>
          </p:cNvSpPr>
          <p:nvPr>
            <p:ph idx="1"/>
          </p:nvPr>
        </p:nvSpPr>
        <p:spPr>
          <a:xfrm>
            <a:off x="3686175" y="381000"/>
            <a:ext cx="5059364" cy="6329363"/>
          </a:xfrm>
        </p:spPr>
        <p:txBody>
          <a:bodyPr>
            <a:normAutofit fontScale="85000" lnSpcReduction="20000"/>
          </a:bodyPr>
          <a:lstStyle/>
          <a:p>
            <a:r>
              <a:rPr lang="da-DK" sz="2800" b="1" dirty="0"/>
              <a:t>Byret + Landsret uenige:</a:t>
            </a:r>
          </a:p>
          <a:p>
            <a:endParaRPr lang="da-DK" sz="2800" i="1" dirty="0"/>
          </a:p>
          <a:p>
            <a:r>
              <a:rPr lang="da-DK" sz="2800" b="1" dirty="0"/>
              <a:t>Opfølgning og kontrol:</a:t>
            </a:r>
          </a:p>
          <a:p>
            <a:endParaRPr lang="da-DK" sz="2800" b="1" dirty="0"/>
          </a:p>
          <a:p>
            <a:r>
              <a:rPr lang="da-DK" sz="2800" i="1" dirty="0"/>
              <a:t>B</a:t>
            </a:r>
            <a:r>
              <a:rPr lang="en-GB" sz="2800" i="1" dirty="0" err="1"/>
              <a:t>yret</a:t>
            </a:r>
            <a:r>
              <a:rPr lang="en-GB" sz="2800" dirty="0"/>
              <a:t>: </a:t>
            </a:r>
            <a:r>
              <a:rPr lang="da-DK" sz="2800" dirty="0"/>
              <a:t>ikke klart om </a:t>
            </a:r>
            <a:r>
              <a:rPr lang="da-DK" sz="2800" dirty="0" err="1"/>
              <a:t>savran</a:t>
            </a:r>
            <a:r>
              <a:rPr lang="da-DK" sz="2800" dirty="0"/>
              <a:t> ved udsendelse til Tyrkiet har reel mulighed for relevant psykiatrisk behandling, herunder den fornødne opfølgning og kontrol i et tæt ambulant forløb</a:t>
            </a:r>
          </a:p>
          <a:p>
            <a:endParaRPr lang="da-DK" sz="2800" dirty="0"/>
          </a:p>
          <a:p>
            <a:r>
              <a:rPr lang="da-DK" sz="2800" i="1" dirty="0"/>
              <a:t>Landsret</a:t>
            </a:r>
            <a:r>
              <a:rPr lang="da-DK" sz="2800" dirty="0"/>
              <a:t>: ‘S har sygdomsindsigt og efter sin forklaring er opmærksom på betydningen af, at han følger en lægelig behandling og herunder indtager den ordinerede medicin - </a:t>
            </a:r>
            <a:r>
              <a:rPr lang="da-DK" sz="2800" dirty="0" err="1"/>
              <a:t>S’s</a:t>
            </a:r>
            <a:r>
              <a:rPr lang="da-DK" sz="2800" dirty="0"/>
              <a:t> helbredsmæssige tilstand ikke afgørende taler imod, at udsendelse finder sted</a:t>
            </a:r>
            <a:endParaRPr lang="en-GB" sz="2800" dirty="0"/>
          </a:p>
          <a:p>
            <a:endParaRPr lang="en-GB" dirty="0"/>
          </a:p>
        </p:txBody>
      </p:sp>
      <p:pic>
        <p:nvPicPr>
          <p:cNvPr id="2" name="Picture 1">
            <a:extLst>
              <a:ext uri="{FF2B5EF4-FFF2-40B4-BE49-F238E27FC236}">
                <a16:creationId xmlns:a16="http://schemas.microsoft.com/office/drawing/2014/main" id="{45D7A85F-66A0-4A90-8D62-4D0A12FCD0B2}"/>
              </a:ext>
            </a:extLst>
          </p:cNvPr>
          <p:cNvPicPr>
            <a:picLocks noChangeAspect="1"/>
          </p:cNvPicPr>
          <p:nvPr/>
        </p:nvPicPr>
        <p:blipFill>
          <a:blip r:embed="rId2"/>
          <a:stretch>
            <a:fillRect/>
          </a:stretch>
        </p:blipFill>
        <p:spPr>
          <a:xfrm>
            <a:off x="228600" y="1828800"/>
            <a:ext cx="3090940" cy="4800600"/>
          </a:xfrm>
          <a:prstGeom prst="rect">
            <a:avLst/>
          </a:prstGeom>
        </p:spPr>
      </p:pic>
    </p:spTree>
    <p:extLst>
      <p:ext uri="{BB962C8B-B14F-4D97-AF65-F5344CB8AC3E}">
        <p14:creationId xmlns:p14="http://schemas.microsoft.com/office/powerpoint/2010/main" val="387470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HR_DK 05">
  <a:themeElements>
    <a:clrScheme name="IMR">
      <a:dk1>
        <a:sysClr val="windowText" lastClr="000000"/>
      </a:dk1>
      <a:lt1>
        <a:sysClr val="window" lastClr="FFFFFF"/>
      </a:lt1>
      <a:dk2>
        <a:srgbClr val="D2232A"/>
      </a:dk2>
      <a:lt2>
        <a:srgbClr val="5DB5E5"/>
      </a:lt2>
      <a:accent1>
        <a:srgbClr val="00718A"/>
      </a:accent1>
      <a:accent2>
        <a:srgbClr val="B2CBD6"/>
      </a:accent2>
      <a:accent3>
        <a:srgbClr val="ED1C24"/>
      </a:accent3>
      <a:accent4>
        <a:srgbClr val="D2232A"/>
      </a:accent4>
      <a:accent5>
        <a:srgbClr val="5DB5E5"/>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DIHR_DK 05</Template>
  <TotalTime>0</TotalTime>
  <Words>397</Words>
  <Application>Microsoft Office PowerPoint</Application>
  <PresentationFormat>On-screen Show (4:3)</PresentationFormat>
  <Paragraphs>122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DIHR_DK 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DCISM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Vedel Kessing</dc:creator>
  <cp:lastModifiedBy>Peter Vedel Kessing</cp:lastModifiedBy>
  <cp:revision>158</cp:revision>
  <cp:lastPrinted>2018-04-23T08:10:29Z</cp:lastPrinted>
  <dcterms:created xsi:type="dcterms:W3CDTF">2014-11-10T13:56:09Z</dcterms:created>
  <dcterms:modified xsi:type="dcterms:W3CDTF">2020-02-05T10:03:33Z</dcterms:modified>
  <cp:category>The Danish Institute for Human Rights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urrentLanguage">
    <vt:lpwstr>Danish</vt:lpwstr>
  </property>
</Properties>
</file>